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image" Target="../media/image84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10" Type="http://schemas.openxmlformats.org/officeDocument/2006/relationships/image" Target="../media/image96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44C13-370E-4078-ABC2-723B15E3C8D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22E6D-F60F-4763-82CC-BE4EC5BE2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7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42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23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1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00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59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9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84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4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99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0398A72-2B64-4929-9A24-D482006B4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76D9A8-2752-4F5D-BC92-35DDEFFAEC2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8B81C76-5E57-42F3-8340-6050F0FA0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29B6A5F-D98B-4F4D-93AF-30CB1E58C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0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E2FC264-0C02-487C-9503-BAFF2FBCF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6F6B9A-3E6D-455F-96E8-93F07EF768A5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70AED61-265A-4419-B530-BE5DDC040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6A269F5-45F8-40B6-BDDA-FEB7BB4BD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2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DB00840-F3B9-471E-9125-D593FD444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DABB34-3CEC-47CC-877F-E6685C90414A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CB232C0-7D2B-472E-AAF7-16E7A836F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EFC8AD1-BC5D-48B7-BEB8-1C5C09113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97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0D36D39-F574-46B6-BF7A-CAE3B4626D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A97399-6415-4E0B-9049-DEC51D42A32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5DCF031-3555-4063-9B74-C81736249C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B94BC0B-E435-48FA-8AFB-74FF0741C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18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F2E18EB-4CFB-4C0F-9B73-A9EE14BF81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68D405-A1B4-48AD-B98A-22EEEA6337E7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A39B0DE-1C40-4062-8624-6067ADE7A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8FE052B-E41C-46E1-B1E2-AEA8BD1D4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1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76D6242-D949-4D27-B2B0-1ABC42E52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49E74F-B825-4BE0-9DBA-5C1E577D705A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25057A7-01C9-4D53-B190-9AFD689EB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B7525B7-CF5D-4D4A-BAD3-F59B29A28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54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79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0C7A-C95B-40F0-B8B8-2E5B2E91C46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3AD8-E803-4D13-956B-06F72D91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0C7A-C95B-40F0-B8B8-2E5B2E91C46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3AD8-E803-4D13-956B-06F72D91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0C7A-C95B-40F0-B8B8-2E5B2E91C46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3AD8-E803-4D13-956B-06F72D91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5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0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0C7A-C95B-40F0-B8B8-2E5B2E91C46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3AD8-E803-4D13-956B-06F72D91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5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0C7A-C95B-40F0-B8B8-2E5B2E91C46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3AD8-E803-4D13-956B-06F72D91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6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0C7A-C95B-40F0-B8B8-2E5B2E91C46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3AD8-E803-4D13-956B-06F72D91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0C7A-C95B-40F0-B8B8-2E5B2E91C46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3AD8-E803-4D13-956B-06F72D91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9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0C7A-C95B-40F0-B8B8-2E5B2E91C46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3AD8-E803-4D13-956B-06F72D91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0C7A-C95B-40F0-B8B8-2E5B2E91C46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3AD8-E803-4D13-956B-06F72D91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7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0C7A-C95B-40F0-B8B8-2E5B2E91C46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3AD8-E803-4D13-956B-06F72D91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0C7A-C95B-40F0-B8B8-2E5B2E91C46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3AD8-E803-4D13-956B-06F72D91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3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20C7A-C95B-40F0-B8B8-2E5B2E91C46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3AD8-E803-4D13-956B-06F72D91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36.bin"/><Relationship Id="rId5" Type="http://schemas.openxmlformats.org/officeDocument/2006/relationships/audio" Target="../media/audio1.wav"/><Relationship Id="rId10" Type="http://schemas.openxmlformats.org/officeDocument/2006/relationships/image" Target="../media/image65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7.bin"/><Relationship Id="rId7" Type="http://schemas.openxmlformats.org/officeDocument/2006/relationships/image" Target="../media/image71.png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39.bin"/><Relationship Id="rId5" Type="http://schemas.openxmlformats.org/officeDocument/2006/relationships/audio" Target="../media/audio1.wav"/><Relationship Id="rId10" Type="http://schemas.openxmlformats.org/officeDocument/2006/relationships/image" Target="../media/image68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7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oleObject" Target="../embeddings/oleObject41.bin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78.wmf"/><Relationship Id="rId26" Type="http://schemas.openxmlformats.org/officeDocument/2006/relationships/image" Target="../media/image82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image" Target="../media/image85.gif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29" Type="http://schemas.openxmlformats.org/officeDocument/2006/relationships/oleObject" Target="../embeddings/oleObject56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81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28" Type="http://schemas.openxmlformats.org/officeDocument/2006/relationships/image" Target="../media/image83.wmf"/><Relationship Id="rId10" Type="http://schemas.openxmlformats.org/officeDocument/2006/relationships/image" Target="../media/image86.png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Relationship Id="rId27" Type="http://schemas.openxmlformats.org/officeDocument/2006/relationships/oleObject" Target="../embeddings/oleObject55.bin"/><Relationship Id="rId30" Type="http://schemas.openxmlformats.org/officeDocument/2006/relationships/image" Target="../media/image8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64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95.wmf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93.wmf"/><Relationship Id="rId25" Type="http://schemas.openxmlformats.org/officeDocument/2006/relationships/image" Target="../media/image98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90.wmf"/><Relationship Id="rId24" Type="http://schemas.openxmlformats.org/officeDocument/2006/relationships/image" Target="../media/image97.png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23" Type="http://schemas.openxmlformats.org/officeDocument/2006/relationships/image" Target="../media/image96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94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106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5.wmf"/><Relationship Id="rId20" Type="http://schemas.openxmlformats.org/officeDocument/2006/relationships/image" Target="../media/image108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102.wmf"/><Relationship Id="rId19" Type="http://schemas.openxmlformats.org/officeDocument/2006/relationships/image" Target="../media/image107.png"/><Relationship Id="rId4" Type="http://schemas.openxmlformats.org/officeDocument/2006/relationships/image" Target="../media/image99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10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0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18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22.png"/><Relationship Id="rId7" Type="http://schemas.openxmlformats.org/officeDocument/2006/relationships/image" Target="../media/image24.wmf"/><Relationship Id="rId12" Type="http://schemas.openxmlformats.org/officeDocument/2006/relationships/image" Target="../media/image19.w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5.wmf"/><Relationship Id="rId4" Type="http://schemas.openxmlformats.org/officeDocument/2006/relationships/image" Target="../media/image23.png"/><Relationship Id="rId9" Type="http://schemas.openxmlformats.org/officeDocument/2006/relationships/image" Target="../media/image18.wmf"/><Relationship Id="rId1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5" Type="http://schemas.openxmlformats.org/officeDocument/2006/relationships/image" Target="../media/image30.wmf"/><Relationship Id="rId10" Type="http://schemas.openxmlformats.org/officeDocument/2006/relationships/image" Target="../media/image28.wmf"/><Relationship Id="rId19" Type="http://schemas.openxmlformats.org/officeDocument/2006/relationships/image" Target="../media/image32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8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55.wmf"/><Relationship Id="rId18" Type="http://schemas.openxmlformats.org/officeDocument/2006/relationships/image" Target="../media/image57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27.bin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3.wmf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840749" y="1350029"/>
            <a:ext cx="2079888" cy="4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9" tIns="22850" rIns="45699" bIns="22850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80749" y="1688206"/>
            <a:ext cx="9144000" cy="143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9" tIns="22850" rIns="45699" bIns="2285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3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lang="vi-VN" sz="3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HÀM SỐ LŨY </a:t>
            </a:r>
            <a:r>
              <a:rPr lang="vi-VN" sz="3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THỪA</a:t>
            </a:r>
            <a:r>
              <a:rPr lang="en-US" sz="3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- </a:t>
            </a:r>
            <a:r>
              <a:rPr lang="vi-VN" sz="3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 </a:t>
            </a:r>
            <a:r>
              <a:rPr lang="vi-VN" sz="3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</a:t>
            </a:r>
            <a:r>
              <a:rPr lang="vi-VN" sz="3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MŨ</a:t>
            </a:r>
            <a:r>
              <a:rPr lang="en-US" sz="3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-</a:t>
            </a:r>
            <a:r>
              <a:rPr lang="vi-VN" sz="3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 SỐ LOGARIT</a:t>
            </a:r>
            <a:endParaRPr lang="en-US" sz="3000" b="1" dirty="0">
              <a:solidFill>
                <a:srgbClr val="776249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46091" y="314909"/>
            <a:ext cx="906946" cy="1012115"/>
            <a:chOff x="11899516" y="-187318"/>
            <a:chExt cx="1814128" cy="2024493"/>
          </a:xfrm>
        </p:grpSpPr>
        <p:sp>
          <p:nvSpPr>
            <p:cNvPr id="24" name="TextBox 23"/>
            <p:cNvSpPr txBox="1"/>
            <p:nvPr/>
          </p:nvSpPr>
          <p:spPr>
            <a:xfrm>
              <a:off x="11899516" y="-187318"/>
              <a:ext cx="1814128" cy="831064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35F82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069608" y="498469"/>
              <a:ext cx="1338918" cy="1338706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r>
                <a:rPr lang="en-US" sz="4049" dirty="0">
                  <a:solidFill>
                    <a:srgbClr val="135F82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1</a:t>
              </a:r>
              <a:r>
                <a:rPr lang="vi-VN" sz="4049" dirty="0" smtClean="0">
                  <a:solidFill>
                    <a:srgbClr val="135F82"/>
                  </a:solidFill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4049" dirty="0">
                <a:solidFill>
                  <a:srgbClr val="135F82"/>
                </a:solidFill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12084" y="347508"/>
            <a:ext cx="1119042" cy="853403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2854543" y="4404502"/>
            <a:ext cx="8539447" cy="461665"/>
            <a:chOff x="7207258" y="7097416"/>
            <a:chExt cx="17003407" cy="9234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707068" y="7097416"/>
                  <a:ext cx="15503597" cy="923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en-US" sz="24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r>
                    <a:rPr lang="en-US" sz="2400" b="1" dirty="0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</a:t>
                  </a:r>
                  <a:r>
                    <a:rPr lang="vi-VN" sz="2400" b="1" dirty="0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Ư</a:t>
                  </a:r>
                  <a:r>
                    <a:rPr lang="en-US" sz="2400" b="1" dirty="0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ƠNG </a:t>
                  </a:r>
                  <a:r>
                    <a:rPr lang="en-US" sz="2400" b="1" dirty="0" smtClean="0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endParaRPr lang="vi-VN" altLang="en-US" sz="2400" b="1" dirty="0">
                    <a:solidFill>
                      <a:srgbClr val="145F8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7068" y="7097416"/>
                  <a:ext cx="15503597" cy="923450"/>
                </a:xfrm>
                <a:prstGeom prst="rect">
                  <a:avLst/>
                </a:prstGeom>
                <a:blipFill>
                  <a:blip r:embed="rId5"/>
                  <a:stretch>
                    <a:fillRect l="-313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7"/>
            <p:cNvGrpSpPr/>
            <p:nvPr/>
          </p:nvGrpSpPr>
          <p:grpSpPr>
            <a:xfrm>
              <a:off x="7207258" y="7124438"/>
              <a:ext cx="1242139" cy="769624"/>
              <a:chOff x="7207257" y="7124438"/>
              <a:chExt cx="1242139" cy="769624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207257" y="7124438"/>
                <a:ext cx="1242139" cy="769624"/>
                <a:chOff x="7207257" y="7124438"/>
                <a:chExt cx="1242139" cy="769624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462566" y="6907232"/>
                  <a:ext cx="731521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460100" y="7124438"/>
                  <a:ext cx="891159" cy="7387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I.2</a:t>
                  </a:r>
                  <a:endPara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2821545" y="3827981"/>
            <a:ext cx="7363124" cy="461665"/>
            <a:chOff x="7242908" y="6914518"/>
            <a:chExt cx="14728156" cy="923449"/>
          </a:xfrm>
        </p:grpSpPr>
        <p:sp>
          <p:nvSpPr>
            <p:cNvPr id="28" name="TextBox 27"/>
            <p:cNvSpPr txBox="1"/>
            <p:nvPr/>
          </p:nvSpPr>
          <p:spPr>
            <a:xfrm>
              <a:off x="8653509" y="6914518"/>
              <a:ext cx="13317555" cy="92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LŨY THỪA VỚI SỐ MŨ NGUYÊN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242908" y="6952991"/>
              <a:ext cx="1258216" cy="738760"/>
              <a:chOff x="7242907" y="6952992"/>
              <a:chExt cx="1258216" cy="738760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242907" y="6952992"/>
                <a:ext cx="1258216" cy="738760"/>
                <a:chOff x="7242907" y="6952992"/>
                <a:chExt cx="1258216" cy="73876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532246" y="6690300"/>
                  <a:ext cx="679538" cy="1258216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430092" y="6952992"/>
                  <a:ext cx="1017297" cy="7387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I.1</a:t>
                  </a:r>
                  <a:endPara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4283401" y="3115637"/>
            <a:ext cx="3497775" cy="55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45699" tIns="22850" rIns="45699" bIns="22850" rtlCol="0">
            <a:spAutoFit/>
          </a:bodyPr>
          <a:lstStyle/>
          <a:p>
            <a:pPr algn="ctr"/>
            <a:r>
              <a:rPr lang="vi-VN" sz="32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32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32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32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 THỪA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239064" y="3725918"/>
            <a:ext cx="8485685" cy="313208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9" tIns="22850" rIns="45699" bIns="22850" rtlCol="0" anchor="ctr"/>
          <a:lstStyle/>
          <a:p>
            <a:pPr algn="ctr"/>
            <a:endParaRPr lang="en-US" sz="900"/>
          </a:p>
        </p:txBody>
      </p:sp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424" y="94362"/>
            <a:ext cx="1692071" cy="1692292"/>
          </a:xfrm>
          <a:prstGeom prst="rect">
            <a:avLst/>
          </a:prstGeom>
        </p:spPr>
      </p:pic>
      <p:grpSp>
        <p:nvGrpSpPr>
          <p:cNvPr id="45" name="Group 26">
            <a:extLst>
              <a:ext uri="{FF2B5EF4-FFF2-40B4-BE49-F238E27FC236}">
                <a16:creationId xmlns:a16="http://schemas.microsoft.com/office/drawing/2014/main" id="{2AC10F7E-CCE5-4274-A2D5-6BA2C662ED3E}"/>
              </a:ext>
            </a:extLst>
          </p:cNvPr>
          <p:cNvGrpSpPr/>
          <p:nvPr/>
        </p:nvGrpSpPr>
        <p:grpSpPr>
          <a:xfrm>
            <a:off x="2854223" y="4984952"/>
            <a:ext cx="8539446" cy="461665"/>
            <a:chOff x="7103221" y="7175806"/>
            <a:chExt cx="17003404" cy="92344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0DC58C7-6448-452A-99A2-7811CE267C05}"/>
                    </a:ext>
                  </a:extLst>
                </p:cNvPr>
                <p:cNvSpPr txBox="1"/>
                <p:nvPr/>
              </p:nvSpPr>
              <p:spPr>
                <a:xfrm>
                  <a:off x="8603028" y="7175806"/>
                  <a:ext cx="15503597" cy="923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CĂN BẬC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𝒏</m:t>
                      </m:r>
                    </m:oMath>
                  </a14:m>
                  <a:endParaRPr lang="en-US" sz="2400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0DC58C7-6448-452A-99A2-7811CE267C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3028" y="7175806"/>
                  <a:ext cx="15503597" cy="923449"/>
                </a:xfrm>
                <a:prstGeom prst="rect">
                  <a:avLst/>
                </a:prstGeom>
                <a:blipFill>
                  <a:blip r:embed="rId7"/>
                  <a:stretch>
                    <a:fillRect l="-1253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id="{6487EA79-0013-45D9-8661-4169FE16218A}"/>
                </a:ext>
              </a:extLst>
            </p:cNvPr>
            <p:cNvGrpSpPr/>
            <p:nvPr/>
          </p:nvGrpSpPr>
          <p:grpSpPr>
            <a:xfrm>
              <a:off x="7103221" y="7205794"/>
              <a:ext cx="1242140" cy="766658"/>
              <a:chOff x="7103220" y="7205794"/>
              <a:chExt cx="1242140" cy="766658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78FB31C3-B569-4039-A9A1-4A8964788D59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44CC42C6-9FD7-4EB7-9DC9-149976659A60}"/>
                  </a:ext>
                </a:extLst>
              </p:cNvPr>
              <p:cNvGrpSpPr/>
              <p:nvPr/>
            </p:nvGrpSpPr>
            <p:grpSpPr>
              <a:xfrm>
                <a:off x="7103220" y="7205794"/>
                <a:ext cx="1242140" cy="766658"/>
                <a:chOff x="7103220" y="7205794"/>
                <a:chExt cx="1242140" cy="766658"/>
              </a:xfrm>
            </p:grpSpPr>
            <p:sp>
              <p:nvSpPr>
                <p:cNvPr id="64" name="Round Same Side Corner Rectangle 47">
                  <a:extLst>
                    <a:ext uri="{FF2B5EF4-FFF2-40B4-BE49-F238E27FC236}">
                      <a16:creationId xmlns:a16="http://schemas.microsoft.com/office/drawing/2014/main" id="{044E33D9-C5FE-43AB-B1F2-43F29831681B}"/>
                    </a:ext>
                  </a:extLst>
                </p:cNvPr>
                <p:cNvSpPr/>
                <p:nvPr/>
              </p:nvSpPr>
              <p:spPr>
                <a:xfrm rot="5400000">
                  <a:off x="7358530" y="6985622"/>
                  <a:ext cx="731520" cy="124214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8C50D24-5086-48BF-99BA-289534832069}"/>
                    </a:ext>
                  </a:extLst>
                </p:cNvPr>
                <p:cNvSpPr txBox="1"/>
                <p:nvPr/>
              </p:nvSpPr>
              <p:spPr>
                <a:xfrm>
                  <a:off x="7318052" y="7205794"/>
                  <a:ext cx="891158" cy="7387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I.3</a:t>
                  </a:r>
                  <a:endPara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6" name="Group 26">
            <a:extLst>
              <a:ext uri="{FF2B5EF4-FFF2-40B4-BE49-F238E27FC236}">
                <a16:creationId xmlns:a16="http://schemas.microsoft.com/office/drawing/2014/main" id="{20B938A2-4E80-4BB4-ACFB-99DE69FB168C}"/>
              </a:ext>
            </a:extLst>
          </p:cNvPr>
          <p:cNvGrpSpPr/>
          <p:nvPr/>
        </p:nvGrpSpPr>
        <p:grpSpPr>
          <a:xfrm>
            <a:off x="2883087" y="5508670"/>
            <a:ext cx="8539442" cy="461665"/>
            <a:chOff x="7285304" y="7358712"/>
            <a:chExt cx="17003388" cy="92345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EC47C28-9786-42C4-A2AC-0C7F01698CD0}"/>
                </a:ext>
              </a:extLst>
            </p:cNvPr>
            <p:cNvSpPr txBox="1"/>
            <p:nvPr/>
          </p:nvSpPr>
          <p:spPr>
            <a:xfrm>
              <a:off x="8785112" y="7358712"/>
              <a:ext cx="15503580" cy="92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LŨY THỪA VỚI SỐ MŨ HỮU TỈ </a:t>
              </a:r>
            </a:p>
          </p:txBody>
        </p:sp>
        <p:grpSp>
          <p:nvGrpSpPr>
            <p:cNvPr id="68" name="Group 27">
              <a:extLst>
                <a:ext uri="{FF2B5EF4-FFF2-40B4-BE49-F238E27FC236}">
                  <a16:creationId xmlns:a16="http://schemas.microsoft.com/office/drawing/2014/main" id="{4F3C81D3-A8AB-44F0-8779-7BAC2BFBBA8D}"/>
                </a:ext>
              </a:extLst>
            </p:cNvPr>
            <p:cNvGrpSpPr/>
            <p:nvPr/>
          </p:nvGrpSpPr>
          <p:grpSpPr>
            <a:xfrm>
              <a:off x="7285304" y="7383854"/>
              <a:ext cx="1242139" cy="771501"/>
              <a:chOff x="7285303" y="7383854"/>
              <a:chExt cx="1242139" cy="771501"/>
            </a:xfrm>
          </p:grpSpPr>
          <p:sp>
            <p:nvSpPr>
              <p:cNvPr id="69" name="Isosceles Triangle 44">
                <a:extLst>
                  <a:ext uri="{FF2B5EF4-FFF2-40B4-BE49-F238E27FC236}">
                    <a16:creationId xmlns:a16="http://schemas.microsoft.com/office/drawing/2014/main" id="{333BF9C4-AAF3-4482-91BC-01FFB28E5856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70" name="Group 29">
                <a:extLst>
                  <a:ext uri="{FF2B5EF4-FFF2-40B4-BE49-F238E27FC236}">
                    <a16:creationId xmlns:a16="http://schemas.microsoft.com/office/drawing/2014/main" id="{F1725719-4F75-4F6D-BB52-0E66F81C2F57}"/>
                  </a:ext>
                </a:extLst>
              </p:cNvPr>
              <p:cNvGrpSpPr/>
              <p:nvPr/>
            </p:nvGrpSpPr>
            <p:grpSpPr>
              <a:xfrm>
                <a:off x="7285303" y="7383854"/>
                <a:ext cx="1242139" cy="771501"/>
                <a:chOff x="7285303" y="7383854"/>
                <a:chExt cx="1242139" cy="771501"/>
              </a:xfrm>
            </p:grpSpPr>
            <p:sp>
              <p:nvSpPr>
                <p:cNvPr id="71" name="Round Same Side Corner Rectangle 47">
                  <a:extLst>
                    <a:ext uri="{FF2B5EF4-FFF2-40B4-BE49-F238E27FC236}">
                      <a16:creationId xmlns:a16="http://schemas.microsoft.com/office/drawing/2014/main" id="{F4A94B04-BAE3-42B6-99F2-313672AC8F13}"/>
                    </a:ext>
                  </a:extLst>
                </p:cNvPr>
                <p:cNvSpPr/>
                <p:nvPr/>
              </p:nvSpPr>
              <p:spPr>
                <a:xfrm rot="5400000">
                  <a:off x="7540613" y="7168526"/>
                  <a:ext cx="731519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B00CF2F-C0B7-40D6-A3FB-E5C14D41413A}"/>
                    </a:ext>
                  </a:extLst>
                </p:cNvPr>
                <p:cNvSpPr txBox="1"/>
                <p:nvPr/>
              </p:nvSpPr>
              <p:spPr>
                <a:xfrm>
                  <a:off x="7501118" y="7383854"/>
                  <a:ext cx="891159" cy="7387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I.4</a:t>
                  </a:r>
                  <a:endPara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3" name="Group 26"/>
          <p:cNvGrpSpPr/>
          <p:nvPr/>
        </p:nvGrpSpPr>
        <p:grpSpPr>
          <a:xfrm>
            <a:off x="2861741" y="6015907"/>
            <a:ext cx="8528239" cy="461665"/>
            <a:chOff x="7233270" y="7491791"/>
            <a:chExt cx="16981089" cy="923450"/>
          </a:xfrm>
        </p:grpSpPr>
        <p:sp>
          <p:nvSpPr>
            <p:cNvPr id="74" name="TextBox 73"/>
            <p:cNvSpPr txBox="1"/>
            <p:nvPr/>
          </p:nvSpPr>
          <p:spPr>
            <a:xfrm>
              <a:off x="8710761" y="7491791"/>
              <a:ext cx="15503598" cy="92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LŨY </a:t>
              </a:r>
              <a:r>
                <a:rPr lang="en-US" altLang="en-US" sz="2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THỪA VỚI SỐ MŨ VÔ TỈ</a:t>
              </a:r>
              <a:endParaRPr lang="vi-VN" altLang="en-US" sz="24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78" name="Group 27"/>
            <p:cNvGrpSpPr/>
            <p:nvPr/>
          </p:nvGrpSpPr>
          <p:grpSpPr>
            <a:xfrm>
              <a:off x="7233270" y="7515828"/>
              <a:ext cx="1242139" cy="770174"/>
              <a:chOff x="7233269" y="7515828"/>
              <a:chExt cx="1242139" cy="770174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29"/>
              <p:cNvGrpSpPr/>
              <p:nvPr/>
            </p:nvGrpSpPr>
            <p:grpSpPr>
              <a:xfrm>
                <a:off x="7233269" y="7515828"/>
                <a:ext cx="1242139" cy="770174"/>
                <a:chOff x="7233269" y="7515828"/>
                <a:chExt cx="1242139" cy="770174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488578" y="7299172"/>
                  <a:ext cx="731521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497958" y="7515828"/>
                  <a:ext cx="891161" cy="7387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I.5</a:t>
                  </a:r>
                </a:p>
              </p:txBody>
            </p:sp>
          </p:grp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0DC58C7-6448-452A-99A2-7811CE267C05}"/>
              </a:ext>
            </a:extLst>
          </p:cNvPr>
          <p:cNvSpPr txBox="1"/>
          <p:nvPr/>
        </p:nvSpPr>
        <p:spPr>
          <a:xfrm>
            <a:off x="3569361" y="6453393"/>
            <a:ext cx="778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 CHẤT CỦA LŨY THỪA VỚI SỐ MŨ THỰC</a:t>
            </a:r>
          </a:p>
        </p:txBody>
      </p:sp>
      <p:sp>
        <p:nvSpPr>
          <p:cNvPr id="57" name="Round Same Side Corner Rectangle 47">
            <a:extLst>
              <a:ext uri="{FF2B5EF4-FFF2-40B4-BE49-F238E27FC236}">
                <a16:creationId xmlns:a16="http://schemas.microsoft.com/office/drawing/2014/main" id="{044E33D9-C5FE-43AB-B1F2-43F29831681B}"/>
              </a:ext>
            </a:extLst>
          </p:cNvPr>
          <p:cNvSpPr/>
          <p:nvPr/>
        </p:nvSpPr>
        <p:spPr>
          <a:xfrm rot="5400000">
            <a:off x="2945184" y="6356894"/>
            <a:ext cx="365713" cy="623827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C50D24-5086-48BF-99BA-289534832069}"/>
              </a:ext>
            </a:extLst>
          </p:cNvPr>
          <p:cNvSpPr txBox="1"/>
          <p:nvPr/>
        </p:nvSpPr>
        <p:spPr>
          <a:xfrm>
            <a:off x="3003800" y="6466626"/>
            <a:ext cx="36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27305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  <p:bldP spid="55" grpId="0"/>
      <p:bldP spid="57" grpId="0" animBg="1"/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>
            <a:extLst>
              <a:ext uri="{FF2B5EF4-FFF2-40B4-BE49-F238E27FC236}">
                <a16:creationId xmlns:a16="http://schemas.microsoft.com/office/drawing/2014/main" id="{185FE5C9-67B2-4A64-8F2F-623A39878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74" y="371639"/>
            <a:ext cx="7353300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u="sng" dirty="0">
                <a:solidFill>
                  <a:srgbClr val="FF0000"/>
                </a:solidFill>
              </a:rPr>
              <a:t>I.4</a:t>
            </a:r>
            <a:r>
              <a:rPr lang="en-US" altLang="en-US" sz="3300" b="1" u="sng" dirty="0">
                <a:solidFill>
                  <a:srgbClr val="FF0000"/>
                </a:solidFill>
              </a:rPr>
              <a:t>. </a:t>
            </a:r>
            <a:r>
              <a:rPr lang="en-US" altLang="en-US" sz="3300" b="1" u="sng" dirty="0" err="1">
                <a:solidFill>
                  <a:srgbClr val="FF0000"/>
                </a:solidFill>
              </a:rPr>
              <a:t>Luyõ</a:t>
            </a:r>
            <a:r>
              <a:rPr lang="en-US" altLang="en-US" sz="3300" b="1" u="sng" dirty="0">
                <a:solidFill>
                  <a:srgbClr val="FF0000"/>
                </a:solidFill>
              </a:rPr>
              <a:t> </a:t>
            </a:r>
            <a:r>
              <a:rPr lang="en-US" altLang="en-US" sz="3300" b="1" u="sng" dirty="0" err="1">
                <a:solidFill>
                  <a:srgbClr val="FF0000"/>
                </a:solidFill>
              </a:rPr>
              <a:t>thöøa</a:t>
            </a:r>
            <a:r>
              <a:rPr lang="en-US" altLang="en-US" sz="3300" b="1" u="sng" dirty="0">
                <a:solidFill>
                  <a:srgbClr val="FF0000"/>
                </a:solidFill>
              </a:rPr>
              <a:t> </a:t>
            </a:r>
            <a:r>
              <a:rPr lang="en-US" altLang="en-US" sz="3300" b="1" u="sng" dirty="0" err="1">
                <a:solidFill>
                  <a:srgbClr val="FF0000"/>
                </a:solidFill>
              </a:rPr>
              <a:t>vôùi</a:t>
            </a:r>
            <a:r>
              <a:rPr lang="en-US" altLang="en-US" sz="3300" b="1" u="sng" dirty="0">
                <a:solidFill>
                  <a:srgbClr val="FF0000"/>
                </a:solidFill>
              </a:rPr>
              <a:t> </a:t>
            </a:r>
            <a:r>
              <a:rPr lang="en-US" altLang="en-US" sz="3300" b="1" u="sng" dirty="0" err="1">
                <a:solidFill>
                  <a:srgbClr val="FF0000"/>
                </a:solidFill>
              </a:rPr>
              <a:t>soá</a:t>
            </a:r>
            <a:r>
              <a:rPr lang="en-US" altLang="en-US" sz="3300" b="1" u="sng" dirty="0">
                <a:solidFill>
                  <a:srgbClr val="FF0000"/>
                </a:solidFill>
              </a:rPr>
              <a:t> </a:t>
            </a:r>
            <a:r>
              <a:rPr lang="en-US" altLang="en-US" sz="3300" b="1" u="sng" dirty="0" err="1">
                <a:solidFill>
                  <a:srgbClr val="FF0000"/>
                </a:solidFill>
              </a:rPr>
              <a:t>muõ</a:t>
            </a:r>
            <a:r>
              <a:rPr lang="en-US" altLang="en-US" sz="3300" b="1" u="sng" dirty="0">
                <a:solidFill>
                  <a:srgbClr val="FF0000"/>
                </a:solidFill>
              </a:rPr>
              <a:t> </a:t>
            </a:r>
            <a:r>
              <a:rPr lang="en-US" altLang="en-US" sz="3300" b="1" u="sng" dirty="0" err="1">
                <a:solidFill>
                  <a:srgbClr val="FF0000"/>
                </a:solidFill>
              </a:rPr>
              <a:t>höõu</a:t>
            </a:r>
            <a:r>
              <a:rPr lang="en-US" altLang="en-US" sz="3300" b="1" u="sng" dirty="0">
                <a:solidFill>
                  <a:srgbClr val="FF0000"/>
                </a:solidFill>
              </a:rPr>
              <a:t> </a:t>
            </a:r>
            <a:r>
              <a:rPr lang="en-US" altLang="en-US" sz="3300" b="1" u="sng" dirty="0" err="1">
                <a:solidFill>
                  <a:srgbClr val="FF0000"/>
                </a:solidFill>
              </a:rPr>
              <a:t>tæ</a:t>
            </a:r>
            <a:r>
              <a:rPr lang="en-US" altLang="en-US" sz="3300" b="1" u="sng" dirty="0">
                <a:solidFill>
                  <a:srgbClr val="FF0000"/>
                </a:solidFill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0000CC"/>
                </a:solidFill>
              </a:rPr>
              <a:t>     </a:t>
            </a:r>
            <a:r>
              <a:rPr lang="en-US" altLang="en-US" sz="3000" b="1" u="sng" dirty="0">
                <a:solidFill>
                  <a:srgbClr val="0000CC"/>
                </a:solidFill>
              </a:rPr>
              <a:t>ÑÒNH NGHÓA:</a:t>
            </a:r>
            <a:endParaRPr lang="en-US" altLang="en-US" sz="3300" b="1" u="sng" dirty="0">
              <a:solidFill>
                <a:srgbClr val="0000CC"/>
              </a:solidFill>
            </a:endParaRPr>
          </a:p>
        </p:txBody>
      </p:sp>
      <p:graphicFrame>
        <p:nvGraphicFramePr>
          <p:cNvPr id="18436" name="Object 11">
            <a:extLst>
              <a:ext uri="{FF2B5EF4-FFF2-40B4-BE49-F238E27FC236}">
                <a16:creationId xmlns:a16="http://schemas.microsoft.com/office/drawing/2014/main" id="{19B025E7-01E6-48EC-8945-CA1025FF5D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1550" y="3384550"/>
          <a:ext cx="88900" cy="8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3" imgW="88554" imgH="88554" progId="Equation.3">
                  <p:embed/>
                </p:oleObj>
              </mc:Choice>
              <mc:Fallback>
                <p:oleObj name="Equation" r:id="rId3" imgW="88554" imgH="88554" progId="Equation.3">
                  <p:embed/>
                  <p:pic>
                    <p:nvPicPr>
                      <p:cNvPr id="18436" name="Object 11">
                        <a:extLst>
                          <a:ext uri="{FF2B5EF4-FFF2-40B4-BE49-F238E27FC236}">
                            <a16:creationId xmlns:a16="http://schemas.microsoft.com/office/drawing/2014/main" id="{19B025E7-01E6-48EC-8945-CA1025FF5D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3384550"/>
                        <a:ext cx="88900" cy="8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7">
            <a:extLst>
              <a:ext uri="{FF2B5EF4-FFF2-40B4-BE49-F238E27FC236}">
                <a16:creationId xmlns:a16="http://schemas.microsoft.com/office/drawing/2014/main" id="{0A83F7D3-9336-4F4F-B319-B6C30B49D2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8437" name="Object 17">
                        <a:extLst>
                          <a:ext uri="{FF2B5EF4-FFF2-40B4-BE49-F238E27FC236}">
                            <a16:creationId xmlns:a16="http://schemas.microsoft.com/office/drawing/2014/main" id="{0A83F7D3-9336-4F4F-B319-B6C30B49D2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427" name="Text Box 19">
                <a:extLst>
                  <a:ext uri="{FF2B5EF4-FFF2-40B4-BE49-F238E27FC236}">
                    <a16:creationId xmlns:a16="http://schemas.microsoft.com/office/drawing/2014/main" id="{EE431227-5CAC-401E-9693-060EC4509F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874" y="1972542"/>
                <a:ext cx="10439400" cy="4495205"/>
              </a:xfrm>
              <a:prstGeom prst="rect">
                <a:avLst/>
              </a:prstGeom>
              <a:noFill/>
              <a:ln w="38100">
                <a:solidFill>
                  <a:srgbClr val="00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altLang="en-US" sz="2700" dirty="0" smtClean="0"/>
                  <a:t>Cho </a:t>
                </a:r>
                <a:r>
                  <a:rPr lang="en-US" altLang="en-US" sz="2700" dirty="0" err="1"/>
                  <a:t>soá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thöïc</a:t>
                </a:r>
                <a:r>
                  <a:rPr lang="en-US" altLang="en-US" sz="27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7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700" dirty="0" err="1"/>
                  <a:t>döông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vaø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soá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höõu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tæ</a:t>
                </a:r>
                <a:r>
                  <a:rPr lang="en-US" altLang="en-US" sz="27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7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7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en-US" sz="27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en-US" sz="2700" dirty="0"/>
                  <a:t>, </a:t>
                </a:r>
                <a:r>
                  <a:rPr lang="en-US" altLang="en-US" sz="2700" dirty="0" err="1"/>
                  <a:t>trong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ñoù</a:t>
                </a:r>
                <a:r>
                  <a:rPr lang="en-US" altLang="en-US" sz="27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laø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moät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soá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nguyeân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coøn</a:t>
                </a:r>
                <a:r>
                  <a:rPr lang="en-US" altLang="en-US" sz="27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laø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moät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soá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nguyeân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döông</a:t>
                </a:r>
                <a:r>
                  <a:rPr lang="en-US" altLang="en-US" sz="2700" dirty="0"/>
                  <a:t>. </a:t>
                </a:r>
                <a:r>
                  <a:rPr lang="en-US" altLang="en-US" sz="2700" dirty="0" err="1"/>
                  <a:t>Luyõ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thöøa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cuûa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soá</a:t>
                </a:r>
                <a:r>
                  <a:rPr lang="en-US" altLang="en-US" sz="27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vôùi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soá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muõ</a:t>
                </a:r>
                <a:r>
                  <a:rPr lang="en-US" altLang="en-US" sz="27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700" dirty="0"/>
                  <a:t> laø </a:t>
                </a:r>
                <a:r>
                  <a:rPr lang="en-US" altLang="en-US" sz="2700" dirty="0" err="1"/>
                  <a:t>soá</a:t>
                </a:r>
                <a:r>
                  <a:rPr lang="en-US" altLang="en-US" sz="27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7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27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xaùc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ñònh</a:t>
                </a:r>
                <a:r>
                  <a:rPr lang="en-US" altLang="en-US" sz="2700" dirty="0"/>
                  <a:t> </a:t>
                </a:r>
                <a:r>
                  <a:rPr lang="en-US" altLang="en-US" sz="2700" dirty="0" err="1"/>
                  <a:t>bôûi</a:t>
                </a:r>
                <a:endParaRPr lang="en-US" altLang="en-US" sz="2700" dirty="0"/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700" dirty="0" smtClean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  <m:r>
                      <a:rPr lang="en-US" alt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alt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  <m:r>
                      <a:rPr lang="en-US" alt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n-US" alt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</m:oMath>
                </a14:m>
                <a:endParaRPr lang="en-US" altLang="en-US" sz="3600" b="1" dirty="0"/>
              </a:p>
              <a:p>
                <a:pPr eaLnBrk="1" hangingPunct="1">
                  <a:lnSpc>
                    <a:spcPct val="150000"/>
                  </a:lnSpc>
                </a:pPr>
                <a:endParaRPr lang="en-US" altLang="en-US" sz="2700" b="1" dirty="0"/>
              </a:p>
            </p:txBody>
          </p:sp>
        </mc:Choice>
        <mc:Fallback>
          <p:sp>
            <p:nvSpPr>
              <p:cNvPr id="17427" name="Text Box 19">
                <a:extLst>
                  <a:ext uri="{FF2B5EF4-FFF2-40B4-BE49-F238E27FC236}">
                    <a16:creationId xmlns:a16="http://schemas.microsoft.com/office/drawing/2014/main" id="{EE431227-5CAC-401E-9693-060EC4509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874" y="1972542"/>
                <a:ext cx="10439400" cy="4495205"/>
              </a:xfrm>
              <a:prstGeom prst="rect">
                <a:avLst/>
              </a:prstGeom>
              <a:blipFill>
                <a:blip r:embed="rId7"/>
                <a:stretch>
                  <a:fillRect l="-931"/>
                </a:stretch>
              </a:blipFill>
              <a:ln w="38100">
                <a:solidFill>
                  <a:srgbClr val="00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1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2" name="Object 10">
            <a:extLst>
              <a:ext uri="{FF2B5EF4-FFF2-40B4-BE49-F238E27FC236}">
                <a16:creationId xmlns:a16="http://schemas.microsoft.com/office/drawing/2014/main" id="{2779C03F-92D5-46DB-B242-3A0CB4093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133416"/>
              </p:ext>
            </p:extLst>
          </p:nvPr>
        </p:nvGraphicFramePr>
        <p:xfrm>
          <a:off x="5634435" y="107721"/>
          <a:ext cx="26743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3" imgW="850680" imgH="330120" progId="Equation.DSMT4">
                  <p:embed/>
                </p:oleObj>
              </mc:Choice>
              <mc:Fallback>
                <p:oleObj name="Equation" r:id="rId3" imgW="850680" imgH="330120" progId="Equation.DSMT4">
                  <p:embed/>
                  <p:pic>
                    <p:nvPicPr>
                      <p:cNvPr id="18442" name="Object 10">
                        <a:extLst>
                          <a:ext uri="{FF2B5EF4-FFF2-40B4-BE49-F238E27FC236}">
                            <a16:creationId xmlns:a16="http://schemas.microsoft.com/office/drawing/2014/main" id="{2779C03F-92D5-46DB-B242-3A0CB4093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435" y="107721"/>
                        <a:ext cx="26743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13">
            <a:extLst>
              <a:ext uri="{FF2B5EF4-FFF2-40B4-BE49-F238E27FC236}">
                <a16:creationId xmlns:a16="http://schemas.microsoft.com/office/drawing/2014/main" id="{E36BCD16-B017-4AB9-979F-EDBB15FAA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133" y="389592"/>
            <a:ext cx="44743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defTabSz="1088639" eaLnBrk="1" hangingPunct="1">
              <a:defRPr/>
            </a:pPr>
            <a:r>
              <a:rPr lang="en-US" altLang="en-US" sz="2800" b="1" dirty="0" smtClean="0">
                <a:solidFill>
                  <a:srgbClr val="0000FF"/>
                </a:solidFill>
              </a:rPr>
              <a:t>VD4.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giaù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bieåu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thöùc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8446" name="AutoShape 14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6EEA1A1E-CD3B-4E65-969C-A74CD66FE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326" y="3398838"/>
            <a:ext cx="792163" cy="7921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defTabSz="1088639" eaLnBrk="1" hangingPunct="1">
              <a:defRPr/>
            </a:pPr>
            <a:r>
              <a:rPr lang="en-US" altLang="en-US" sz="2800" b="1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8447" name="AutoShape 15">
            <a:hlinkClick r:id="" action="ppaction://noaction" highlightClick="1">
              <a:snd r:embed="rId6" name="bomb.wav"/>
            </a:hlinkClick>
            <a:extLst>
              <a:ext uri="{FF2B5EF4-FFF2-40B4-BE49-F238E27FC236}">
                <a16:creationId xmlns:a16="http://schemas.microsoft.com/office/drawing/2014/main" id="{F9CD43FC-D3E3-437C-8131-3790F0FC4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1" y="2266950"/>
            <a:ext cx="792163" cy="7921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defTabSz="1088639" eaLnBrk="1" hangingPunct="1">
              <a:defRPr/>
            </a:pPr>
            <a:r>
              <a:rPr lang="en-US" altLang="en-US" sz="2800" b="1" dirty="0">
                <a:solidFill>
                  <a:srgbClr val="CAFF33"/>
                </a:solidFill>
              </a:rPr>
              <a:t>A</a:t>
            </a:r>
          </a:p>
        </p:txBody>
      </p:sp>
      <p:sp>
        <p:nvSpPr>
          <p:cNvPr id="18448" name="AutoShape 16">
            <a:hlinkClick r:id="" action="ppaction://noaction" highlightClick="1">
              <a:snd r:embed="rId6" name="bomb.wav"/>
            </a:hlinkClick>
            <a:extLst>
              <a:ext uri="{FF2B5EF4-FFF2-40B4-BE49-F238E27FC236}">
                <a16:creationId xmlns:a16="http://schemas.microsoft.com/office/drawing/2014/main" id="{55198E28-A77B-43D7-B0A9-16FC6247D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4413250"/>
            <a:ext cx="792162" cy="7921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defTabSz="1088639" eaLnBrk="1" hangingPunct="1">
              <a:defRPr/>
            </a:pPr>
            <a:r>
              <a:rPr lang="en-US" altLang="en-US" b="1" dirty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18449" name="AutoShape 17">
            <a:hlinkClick r:id="" action="ppaction://noaction" highlightClick="1">
              <a:snd r:embed="rId6" name="bomb.wav"/>
            </a:hlinkClick>
            <a:extLst>
              <a:ext uri="{FF2B5EF4-FFF2-40B4-BE49-F238E27FC236}">
                <a16:creationId xmlns:a16="http://schemas.microsoft.com/office/drawing/2014/main" id="{16B11B0C-2482-4413-A3B0-699A01E5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1" y="5494337"/>
            <a:ext cx="792163" cy="7921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defTabSz="1088639" eaLnBrk="1" hangingPunct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D</a:t>
            </a:r>
          </a:p>
        </p:txBody>
      </p:sp>
      <p:graphicFrame>
        <p:nvGraphicFramePr>
          <p:cNvPr id="18451" name="Object 19">
            <a:extLst>
              <a:ext uri="{FF2B5EF4-FFF2-40B4-BE49-F238E27FC236}">
                <a16:creationId xmlns:a16="http://schemas.microsoft.com/office/drawing/2014/main" id="{C9964437-B140-4C2A-A92C-009E64E835F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47302" y="2112484"/>
          <a:ext cx="609600" cy="110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7" imgW="215713" imgH="393359" progId="Equation.3">
                  <p:embed/>
                </p:oleObj>
              </mc:Choice>
              <mc:Fallback>
                <p:oleObj name="Equation" r:id="rId7" imgW="215713" imgH="393359" progId="Equation.3">
                  <p:embed/>
                  <p:pic>
                    <p:nvPicPr>
                      <p:cNvPr id="18451" name="Object 19">
                        <a:extLst>
                          <a:ext uri="{FF2B5EF4-FFF2-40B4-BE49-F238E27FC236}">
                            <a16:creationId xmlns:a16="http://schemas.microsoft.com/office/drawing/2014/main" id="{C9964437-B140-4C2A-A92C-009E64E835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302" y="2112484"/>
                        <a:ext cx="609600" cy="1109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" name="Object 20">
            <a:extLst>
              <a:ext uri="{FF2B5EF4-FFF2-40B4-BE49-F238E27FC236}">
                <a16:creationId xmlns:a16="http://schemas.microsoft.com/office/drawing/2014/main" id="{129D0331-A488-4425-BB7E-C43111DFB1E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81400" y="3287141"/>
          <a:ext cx="609600" cy="110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9" imgW="215713" imgH="393359" progId="Equation.DSMT4">
                  <p:embed/>
                </p:oleObj>
              </mc:Choice>
              <mc:Fallback>
                <p:oleObj name="Equation" r:id="rId9" imgW="215713" imgH="393359" progId="Equation.DSMT4">
                  <p:embed/>
                  <p:pic>
                    <p:nvPicPr>
                      <p:cNvPr id="18452" name="Object 20">
                        <a:extLst>
                          <a:ext uri="{FF2B5EF4-FFF2-40B4-BE49-F238E27FC236}">
                            <a16:creationId xmlns:a16="http://schemas.microsoft.com/office/drawing/2014/main" id="{129D0331-A488-4425-BB7E-C43111DFB1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87141"/>
                        <a:ext cx="609600" cy="1109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3" name="Text Box 21">
            <a:extLst>
              <a:ext uri="{FF2B5EF4-FFF2-40B4-BE49-F238E27FC236}">
                <a16:creationId xmlns:a16="http://schemas.microsoft.com/office/drawing/2014/main" id="{2EC8D342-DBC9-4CA4-8AB3-6A25A0226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4602640"/>
            <a:ext cx="68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defTabSz="1088639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454" name="Text Box 22">
            <a:extLst>
              <a:ext uri="{FF2B5EF4-FFF2-40B4-BE49-F238E27FC236}">
                <a16:creationId xmlns:a16="http://schemas.microsoft.com/office/drawing/2014/main" id="{F829B4C9-6483-4889-8D66-3A0F31260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5627484"/>
            <a:ext cx="68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defTabSz="1088639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18458" name="Object 26">
            <a:extLst>
              <a:ext uri="{FF2B5EF4-FFF2-40B4-BE49-F238E27FC236}">
                <a16:creationId xmlns:a16="http://schemas.microsoft.com/office/drawing/2014/main" id="{B0E9AE9E-E511-491E-BCB6-A03288E92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886045"/>
              </p:ext>
            </p:extLst>
          </p:nvPr>
        </p:nvGraphicFramePr>
        <p:xfrm>
          <a:off x="5537719" y="1604733"/>
          <a:ext cx="2867819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11" imgW="1143000" imgH="1422360" progId="Equation.DSMT4">
                  <p:embed/>
                </p:oleObj>
              </mc:Choice>
              <mc:Fallback>
                <p:oleObj name="Equation" r:id="rId11" imgW="1143000" imgH="1422360" progId="Equation.DSMT4">
                  <p:embed/>
                  <p:pic>
                    <p:nvPicPr>
                      <p:cNvPr id="18458" name="Object 26">
                        <a:extLst>
                          <a:ext uri="{FF2B5EF4-FFF2-40B4-BE49-F238E27FC236}">
                            <a16:creationId xmlns:a16="http://schemas.microsoft.com/office/drawing/2014/main" id="{B0E9AE9E-E511-491E-BCB6-A03288E92D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719" y="1604733"/>
                        <a:ext cx="2867819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AA9326C7-5DA8-4619-8814-6B5420549312}"/>
              </a:ext>
            </a:extLst>
          </p:cNvPr>
          <p:cNvSpPr/>
          <p:nvPr/>
        </p:nvSpPr>
        <p:spPr>
          <a:xfrm>
            <a:off x="2514600" y="3467100"/>
            <a:ext cx="685800" cy="6858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>
              <a:defRPr/>
            </a:pPr>
            <a:r>
              <a:rPr lang="en-US" sz="3600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881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animBg="1"/>
      <p:bldP spid="18447" grpId="0" animBg="1"/>
      <p:bldP spid="18448" grpId="0" animBg="1"/>
      <p:bldP spid="18449" grpId="0" animBg="1"/>
      <p:bldP spid="18453" grpId="0"/>
      <p:bldP spid="1845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61B368CD-6BF1-4064-B9C4-BD21FD312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422604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defTabSz="1088639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FF"/>
                </a:solidFill>
              </a:rPr>
              <a:t>VD5. </a:t>
            </a:r>
            <a:r>
              <a:rPr lang="en-US" altLang="en-US" sz="2800" b="1" dirty="0" err="1"/>
              <a:t>Ruùt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goïn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bieåu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thöùc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sau</a:t>
            </a:r>
            <a:r>
              <a:rPr lang="en-US" altLang="en-US" sz="2800" b="1" dirty="0"/>
              <a:t>:</a:t>
            </a:r>
          </a:p>
        </p:txBody>
      </p:sp>
      <p:graphicFrame>
        <p:nvGraphicFramePr>
          <p:cNvPr id="45059" name="Object 3">
            <a:extLst>
              <a:ext uri="{FF2B5EF4-FFF2-40B4-BE49-F238E27FC236}">
                <a16:creationId xmlns:a16="http://schemas.microsoft.com/office/drawing/2014/main" id="{499F0A57-FA7D-49E1-B492-2A23490C7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03821"/>
              </p:ext>
            </p:extLst>
          </p:nvPr>
        </p:nvGraphicFramePr>
        <p:xfrm>
          <a:off x="3069612" y="993515"/>
          <a:ext cx="4404519" cy="1369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3" imgW="1498320" imgH="571320" progId="Equation.DSMT4">
                  <p:embed/>
                </p:oleObj>
              </mc:Choice>
              <mc:Fallback>
                <p:oleObj name="Equation" r:id="rId3" imgW="1498320" imgH="571320" progId="Equation.DSMT4">
                  <p:embed/>
                  <p:pic>
                    <p:nvPicPr>
                      <p:cNvPr id="45059" name="Object 3">
                        <a:extLst>
                          <a:ext uri="{FF2B5EF4-FFF2-40B4-BE49-F238E27FC236}">
                            <a16:creationId xmlns:a16="http://schemas.microsoft.com/office/drawing/2014/main" id="{499F0A57-FA7D-49E1-B492-2A23490C7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612" y="993515"/>
                        <a:ext cx="4404519" cy="1369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AutoShape 10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B35B7D70-7BFB-42E6-BE39-673BD0BC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0" y="2981289"/>
            <a:ext cx="563563" cy="5635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defTabSz="1088639" eaLnBrk="1" hangingPunct="1">
              <a:defRPr/>
            </a:pPr>
            <a:r>
              <a:rPr lang="en-US" altLang="en-US" sz="2800" b="1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45067" name="AutoShape 11">
            <a:hlinkClick r:id="" action="ppaction://noaction" highlightClick="1">
              <a:snd r:embed="rId6" name="bomb.wav"/>
            </a:hlinkClick>
            <a:extLst>
              <a:ext uri="{FF2B5EF4-FFF2-40B4-BE49-F238E27FC236}">
                <a16:creationId xmlns:a16="http://schemas.microsoft.com/office/drawing/2014/main" id="{FFD6C685-F91F-4B19-B69C-791AD0E95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619" y="2971801"/>
            <a:ext cx="563563" cy="5635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defTabSz="1088639" eaLnBrk="1" hangingPunct="1">
              <a:defRPr/>
            </a:pPr>
            <a:r>
              <a:rPr lang="en-US" altLang="en-US" sz="2800" b="1" dirty="0">
                <a:solidFill>
                  <a:srgbClr val="CAFF33"/>
                </a:solidFill>
              </a:rPr>
              <a:t>A</a:t>
            </a:r>
          </a:p>
        </p:txBody>
      </p:sp>
      <p:sp>
        <p:nvSpPr>
          <p:cNvPr id="45068" name="AutoShape 12">
            <a:hlinkClick r:id="" action="ppaction://noaction" highlightClick="1">
              <a:snd r:embed="rId6" name="bomb.wav"/>
            </a:hlinkClick>
            <a:extLst>
              <a:ext uri="{FF2B5EF4-FFF2-40B4-BE49-F238E27FC236}">
                <a16:creationId xmlns:a16="http://schemas.microsoft.com/office/drawing/2014/main" id="{0CB1542F-E31F-4B27-8E0C-CA33DA11C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1" y="2971801"/>
            <a:ext cx="563563" cy="5635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defTabSz="1088639" eaLnBrk="1" hangingPunct="1">
              <a:defRPr/>
            </a:pPr>
            <a:r>
              <a:rPr lang="en-US" altLang="en-US" b="1" dirty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45069" name="AutoShape 13">
            <a:hlinkClick r:id="" action="ppaction://noaction" highlightClick="1">
              <a:snd r:embed="rId6" name="bomb.wav"/>
            </a:hlinkClick>
            <a:extLst>
              <a:ext uri="{FF2B5EF4-FFF2-40B4-BE49-F238E27FC236}">
                <a16:creationId xmlns:a16="http://schemas.microsoft.com/office/drawing/2014/main" id="{7195A45D-D952-4AD6-A2BF-D259B405F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889" y="2933700"/>
            <a:ext cx="563563" cy="5635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defTabSz="1088639" eaLnBrk="1" hangingPunct="1">
              <a:defRPr/>
            </a:pPr>
            <a:r>
              <a:rPr lang="en-US" altLang="en-US" b="1" dirty="0">
                <a:solidFill>
                  <a:srgbClr val="FF00FF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70" name="Text Box 14">
                <a:extLst>
                  <a:ext uri="{FF2B5EF4-FFF2-40B4-BE49-F238E27FC236}">
                    <a16:creationId xmlns:a16="http://schemas.microsoft.com/office/drawing/2014/main" id="{6C0049F7-1060-42C9-8509-959116E2D1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44100" y="2971801"/>
                <a:ext cx="6096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defTabSz="1088639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alt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070" name="Text Box 14">
                <a:extLst>
                  <a:ext uri="{FF2B5EF4-FFF2-40B4-BE49-F238E27FC236}">
                    <a16:creationId xmlns:a16="http://schemas.microsoft.com/office/drawing/2014/main" id="{6C0049F7-1060-42C9-8509-959116E2D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4100" y="2971801"/>
                <a:ext cx="6096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071" name="Text Box 15">
                <a:extLst>
                  <a:ext uri="{FF2B5EF4-FFF2-40B4-BE49-F238E27FC236}">
                    <a16:creationId xmlns:a16="http://schemas.microsoft.com/office/drawing/2014/main" id="{9230DAFD-7454-4BF0-8DBF-E935AF54C0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0900" y="2971801"/>
                <a:ext cx="124330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defTabSz="1088639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071" name="Text Box 15">
                <a:extLst>
                  <a:ext uri="{FF2B5EF4-FFF2-40B4-BE49-F238E27FC236}">
                    <a16:creationId xmlns:a16="http://schemas.microsoft.com/office/drawing/2014/main" id="{9230DAFD-7454-4BF0-8DBF-E935AF54C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900" y="2971801"/>
                <a:ext cx="124330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074" name="Object 18">
            <a:extLst>
              <a:ext uri="{FF2B5EF4-FFF2-40B4-BE49-F238E27FC236}">
                <a16:creationId xmlns:a16="http://schemas.microsoft.com/office/drawing/2014/main" id="{9B9119E4-D0DB-4E29-A087-A980D9959B8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76400" y="2857500"/>
          <a:ext cx="8382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9" imgW="368300" imgH="330200" progId="Equation.3">
                  <p:embed/>
                </p:oleObj>
              </mc:Choice>
              <mc:Fallback>
                <p:oleObj name="Equation" r:id="rId9" imgW="368300" imgH="330200" progId="Equation.3">
                  <p:embed/>
                  <p:pic>
                    <p:nvPicPr>
                      <p:cNvPr id="45074" name="Object 18">
                        <a:extLst>
                          <a:ext uri="{FF2B5EF4-FFF2-40B4-BE49-F238E27FC236}">
                            <a16:creationId xmlns:a16="http://schemas.microsoft.com/office/drawing/2014/main" id="{9B9119E4-D0DB-4E29-A087-A980D9959B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57500"/>
                        <a:ext cx="8382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5" name="Object 19">
            <a:extLst>
              <a:ext uri="{FF2B5EF4-FFF2-40B4-BE49-F238E27FC236}">
                <a16:creationId xmlns:a16="http://schemas.microsoft.com/office/drawing/2014/main" id="{DFCE3036-9F6F-4551-8887-9BCF64E3A9F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86250" y="2895601"/>
          <a:ext cx="12192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11" imgW="507780" imgH="291973" progId="Equation.3">
                  <p:embed/>
                </p:oleObj>
              </mc:Choice>
              <mc:Fallback>
                <p:oleObj name="Equation" r:id="rId11" imgW="507780" imgH="291973" progId="Equation.3">
                  <p:embed/>
                  <p:pic>
                    <p:nvPicPr>
                      <p:cNvPr id="45075" name="Object 19">
                        <a:extLst>
                          <a:ext uri="{FF2B5EF4-FFF2-40B4-BE49-F238E27FC236}">
                            <a16:creationId xmlns:a16="http://schemas.microsoft.com/office/drawing/2014/main" id="{DFCE3036-9F6F-4551-8887-9BCF64E3A9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895601"/>
                        <a:ext cx="12192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6" name="Object 20">
            <a:extLst>
              <a:ext uri="{FF2B5EF4-FFF2-40B4-BE49-F238E27FC236}">
                <a16:creationId xmlns:a16="http://schemas.microsoft.com/office/drawing/2014/main" id="{EA33845C-69E1-4E88-9A09-33BA75082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788131"/>
              </p:ext>
            </p:extLst>
          </p:nvPr>
        </p:nvGraphicFramePr>
        <p:xfrm>
          <a:off x="1823821" y="4179354"/>
          <a:ext cx="6896100" cy="169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13" imgW="2082600" imgH="647640" progId="Equation.DSMT4">
                  <p:embed/>
                </p:oleObj>
              </mc:Choice>
              <mc:Fallback>
                <p:oleObj name="Equation" r:id="rId13" imgW="2082600" imgH="647640" progId="Equation.DSMT4">
                  <p:embed/>
                  <p:pic>
                    <p:nvPicPr>
                      <p:cNvPr id="45076" name="Object 20">
                        <a:extLst>
                          <a:ext uri="{FF2B5EF4-FFF2-40B4-BE49-F238E27FC236}">
                            <a16:creationId xmlns:a16="http://schemas.microsoft.com/office/drawing/2014/main" id="{EA33845C-69E1-4E88-9A09-33BA75082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821" y="4179354"/>
                        <a:ext cx="6896100" cy="1699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B0829881-0E6C-4586-AF1D-1C3C2D08B729}"/>
              </a:ext>
            </a:extLst>
          </p:cNvPr>
          <p:cNvSpPr/>
          <p:nvPr/>
        </p:nvSpPr>
        <p:spPr>
          <a:xfrm>
            <a:off x="9067800" y="2978524"/>
            <a:ext cx="525464" cy="51556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>
              <a:defRPr/>
            </a:pPr>
            <a:r>
              <a:rPr lang="en-US" sz="3300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023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3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6" grpId="0" animBg="1"/>
      <p:bldP spid="45067" grpId="0" animBg="1"/>
      <p:bldP spid="45068" grpId="0" animBg="1"/>
      <p:bldP spid="45069" grpId="0" animBg="1"/>
      <p:bldP spid="45070" grpId="0"/>
      <p:bldP spid="45071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>
            <a:extLst>
              <a:ext uri="{FF2B5EF4-FFF2-40B4-BE49-F238E27FC236}">
                <a16:creationId xmlns:a16="http://schemas.microsoft.com/office/drawing/2014/main" id="{BDEF0FBB-C8A0-4D22-94D1-A0825FD80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1175538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defTabSz="1088639" eaLnBrk="1" hangingPunct="1">
              <a:spcBef>
                <a:spcPct val="50000"/>
              </a:spcBef>
              <a:defRPr/>
            </a:pP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alt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NGHĨA:</a:t>
            </a:r>
            <a:endParaRPr lang="en-US" altLang="en-US" sz="24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1" name="Object 11">
            <a:extLst>
              <a:ext uri="{FF2B5EF4-FFF2-40B4-BE49-F238E27FC236}">
                <a16:creationId xmlns:a16="http://schemas.microsoft.com/office/drawing/2014/main" id="{C4F69B14-88B9-47E5-8D22-FAD8F70F667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51550" y="3384550"/>
          <a:ext cx="88900" cy="8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3" imgW="88554" imgH="88554" progId="Equation.3">
                  <p:embed/>
                </p:oleObj>
              </mc:Choice>
              <mc:Fallback>
                <p:oleObj name="Equation" r:id="rId3" imgW="88554" imgH="88554" progId="Equation.3">
                  <p:embed/>
                  <p:pic>
                    <p:nvPicPr>
                      <p:cNvPr id="22531" name="Object 11">
                        <a:extLst>
                          <a:ext uri="{FF2B5EF4-FFF2-40B4-BE49-F238E27FC236}">
                            <a16:creationId xmlns:a16="http://schemas.microsoft.com/office/drawing/2014/main" id="{C4F69B14-88B9-47E5-8D22-FAD8F70F66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3384550"/>
                        <a:ext cx="88900" cy="8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17">
            <a:extLst>
              <a:ext uri="{FF2B5EF4-FFF2-40B4-BE49-F238E27FC236}">
                <a16:creationId xmlns:a16="http://schemas.microsoft.com/office/drawing/2014/main" id="{D4BEDD97-BCE1-4B2C-86C6-0140197FEB6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22532" name="Object 17">
                        <a:extLst>
                          <a:ext uri="{FF2B5EF4-FFF2-40B4-BE49-F238E27FC236}">
                            <a16:creationId xmlns:a16="http://schemas.microsoft.com/office/drawing/2014/main" id="{D4BEDD97-BCE1-4B2C-86C6-0140197FE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Box 4">
            <a:extLst>
              <a:ext uri="{FF2B5EF4-FFF2-40B4-BE49-F238E27FC236}">
                <a16:creationId xmlns:a16="http://schemas.microsoft.com/office/drawing/2014/main" id="{70C3FC15-353E-466B-91BD-ED26A067E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297180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defTabSz="1088639" eaLnBrk="1" hangingPunct="1">
              <a:defRPr/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F5972512-0D62-4DAD-A7B9-62B7AC6BF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61287"/>
            <a:ext cx="5410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defTabSz="1088639" eaLnBrk="1" hangingPunct="1">
              <a:spcBef>
                <a:spcPct val="50000"/>
              </a:spcBef>
              <a:defRPr/>
            </a:pP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I.5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32983FE2-9C5E-44FF-B589-032D6FA60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3450" y="1896698"/>
                <a:ext cx="11029950" cy="2150204"/>
              </a:xfrm>
              <a:prstGeom prst="rect">
                <a:avLst/>
              </a:prstGeom>
              <a:noFill/>
              <a:ln w="38100">
                <a:solidFill>
                  <a:srgbClr val="00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defTabSz="1088639" eaLnBrk="1" hangingPunct="1">
                  <a:lnSpc>
                    <a:spcPct val="150000"/>
                  </a:lnSpc>
                  <a:defRPr/>
                </a:pP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en-US" sz="2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sz="2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altLang="en-US" sz="2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1088639" eaLnBrk="1" hangingPunct="1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  <m:r>
                      <a:rPr lang="en-US" altLang="en-US" sz="2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pt-BR" alt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alt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altLang="en-US" sz="27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alt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alt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alt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sz="2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en-US" sz="27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en-US" sz="27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alt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en-US" sz="2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pt-BR" alt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alt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altLang="en-US" sz="27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alt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alt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alt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sz="2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en-US" sz="2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088639" eaLnBrk="1" hangingPunct="1">
                  <a:lnSpc>
                    <a:spcPct val="150000"/>
                  </a:lnSpc>
                  <a:defRPr/>
                </a:pPr>
                <a:endParaRPr lang="en-US" altLang="en-US" sz="2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32983FE2-9C5E-44FF-B589-032D6FA60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3450" y="1896698"/>
                <a:ext cx="11029950" cy="2150204"/>
              </a:xfrm>
              <a:prstGeom prst="rect">
                <a:avLst/>
              </a:prstGeom>
              <a:blipFill>
                <a:blip r:embed="rId7"/>
                <a:stretch>
                  <a:fillRect l="-881"/>
                </a:stretch>
              </a:blipFill>
              <a:ln w="38100">
                <a:solidFill>
                  <a:srgbClr val="00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EF4ADF23-254D-4E28-B593-58A70EF0EF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3450" y="4614173"/>
                <a:ext cx="9715500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defTabSz="1088639" eaLnBrk="1" hangingPunct="1">
                  <a:spcBef>
                    <a:spcPct val="50000"/>
                  </a:spcBef>
                  <a:defRPr/>
                </a:pPr>
                <a:r>
                  <a:rPr lang="en-US" altLang="en-US" sz="27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altLang="en-US" sz="27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altLang="en-US" sz="27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r>
                  <a:rPr lang="en-US" altLang="en-US" sz="27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  <m:r>
                      <a:rPr lang="en-US" altLang="en-US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1 </m:t>
                    </m:r>
                    <m:d>
                      <m:dPr>
                        <m:ctrlPr>
                          <a:rPr lang="en-US" alt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l-GR" alt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l-GR" alt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en-US" altLang="en-US" sz="2700" b="1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EF4ADF23-254D-4E28-B593-58A70EF0E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3450" y="4614173"/>
                <a:ext cx="9715500" cy="507831"/>
              </a:xfrm>
              <a:prstGeom prst="rect">
                <a:avLst/>
              </a:prstGeom>
              <a:blipFill>
                <a:blip r:embed="rId8"/>
                <a:stretch>
                  <a:fillRect l="-1192" t="-12048" b="-301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8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9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AE884594-ED51-4FA5-878D-B3BAF3AE93B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75300" y="3385344"/>
          <a:ext cx="44450" cy="4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3" imgW="88554" imgH="88554" progId="Equation.3">
                  <p:embed/>
                </p:oleObj>
              </mc:Choice>
              <mc:Fallback>
                <p:oleObj name="Equation" r:id="rId3" imgW="88554" imgH="88554" progId="Equation.3">
                  <p:embed/>
                  <p:pic>
                    <p:nvPicPr>
                      <p:cNvPr id="3" name="Object 11">
                        <a:extLst>
                          <a:ext uri="{FF2B5EF4-FFF2-40B4-BE49-F238E27FC236}">
                            <a16:creationId xmlns:a16="http://schemas.microsoft.com/office/drawing/2014/main" id="{AE884594-ED51-4FA5-878D-B3BAF3AE93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385344"/>
                        <a:ext cx="44450" cy="4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7">
            <a:extLst>
              <a:ext uri="{FF2B5EF4-FFF2-40B4-BE49-F238E27FC236}">
                <a16:creationId xmlns:a16="http://schemas.microsoft.com/office/drawing/2014/main" id="{12ED573C-DD78-4BC9-A537-1116AF574EA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68950" y="3353594"/>
          <a:ext cx="57150" cy="10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4" name="Object 17">
                        <a:extLst>
                          <a:ext uri="{FF2B5EF4-FFF2-40B4-BE49-F238E27FC236}">
                            <a16:creationId xmlns:a16="http://schemas.microsoft.com/office/drawing/2014/main" id="{12ED573C-DD78-4BC9-A537-1116AF574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353594"/>
                        <a:ext cx="57150" cy="10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045AC3-C2DD-4335-9EE3-D9BC938F7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3178969"/>
            <a:ext cx="1847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vi-VN" altLang="en-US" sz="2200">
              <a:latin typeface="VNI-Times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B50E53-726A-4181-A119-6FC1BCED2983}"/>
              </a:ext>
            </a:extLst>
          </p:cNvPr>
          <p:cNvGrpSpPr/>
          <p:nvPr/>
        </p:nvGrpSpPr>
        <p:grpSpPr>
          <a:xfrm>
            <a:off x="416588" y="172568"/>
            <a:ext cx="4407452" cy="2511042"/>
            <a:chOff x="9515948" y="-1218994"/>
            <a:chExt cx="8382000" cy="4160107"/>
          </a:xfrm>
        </p:grpSpPr>
        <p:sp>
          <p:nvSpPr>
            <p:cNvPr id="7" name="Oval Callout 4">
              <a:extLst>
                <a:ext uri="{FF2B5EF4-FFF2-40B4-BE49-F238E27FC236}">
                  <a16:creationId xmlns:a16="http://schemas.microsoft.com/office/drawing/2014/main" id="{975D3137-CF33-493F-AF6B-B945E7BEE033}"/>
                </a:ext>
              </a:extLst>
            </p:cNvPr>
            <p:cNvSpPr/>
            <p:nvPr/>
          </p:nvSpPr>
          <p:spPr>
            <a:xfrm>
              <a:off x="9515948" y="-1218994"/>
              <a:ext cx="8382000" cy="2177164"/>
            </a:xfrm>
            <a:prstGeom prst="wedgeEllipseCallout">
              <a:avLst>
                <a:gd name="adj1" fmla="val -54497"/>
                <a:gd name="adj2" fmla="val 71231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nhắc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lũy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thừa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mũ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8" name="Picture 11" descr="hoi">
              <a:extLst>
                <a:ext uri="{FF2B5EF4-FFF2-40B4-BE49-F238E27FC236}">
                  <a16:creationId xmlns:a16="http://schemas.microsoft.com/office/drawing/2014/main" id="{20821F7A-92F9-4488-835E-BC5C7D03CBD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9299" y="1780408"/>
              <a:ext cx="1669205" cy="1160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605BC72-B13F-4814-B015-03F39F26C01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75300" y="3385344"/>
          <a:ext cx="44450" cy="4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8" imgW="88554" imgH="88554" progId="Equation.3">
                  <p:embed/>
                </p:oleObj>
              </mc:Choice>
              <mc:Fallback>
                <p:oleObj name="Equation" r:id="rId8" imgW="88554" imgH="88554" progId="Equation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605BC72-B13F-4814-B015-03F39F26C0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385344"/>
                        <a:ext cx="44450" cy="4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7">
            <a:extLst>
              <a:ext uri="{FF2B5EF4-FFF2-40B4-BE49-F238E27FC236}">
                <a16:creationId xmlns:a16="http://schemas.microsoft.com/office/drawing/2014/main" id="{62A76148-CBC2-42BF-BBBB-E9E7CF34608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68950" y="3353594"/>
          <a:ext cx="57150" cy="10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10" name="Object 17">
                        <a:extLst>
                          <a:ext uri="{FF2B5EF4-FFF2-40B4-BE49-F238E27FC236}">
                            <a16:creationId xmlns:a16="http://schemas.microsoft.com/office/drawing/2014/main" id="{62A76148-CBC2-42BF-BBBB-E9E7CF3460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353594"/>
                        <a:ext cx="57150" cy="10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">
            <a:extLst>
              <a:ext uri="{FF2B5EF4-FFF2-40B4-BE49-F238E27FC236}">
                <a16:creationId xmlns:a16="http://schemas.microsoft.com/office/drawing/2014/main" id="{6F423D76-65ED-4068-BBA1-56D7807CC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3178969"/>
            <a:ext cx="1847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vi-VN" altLang="en-US" sz="2200">
              <a:latin typeface="VNI-Times" pitchFamily="2" charset="0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609D04C2-8B49-4C53-96AF-7B429D9B8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63140"/>
            <a:ext cx="4160520" cy="425196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 sz="2700">
              <a:latin typeface="VNI-Times" charset="0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9">
                <a:extLst>
                  <a:ext uri="{FF2B5EF4-FFF2-40B4-BE49-F238E27FC236}">
                    <a16:creationId xmlns:a16="http://schemas.microsoft.com/office/drawing/2014/main" id="{1C5FF9BE-E172-4FBA-BAAA-B3103FE906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3700" y="1447800"/>
                <a:ext cx="7742121" cy="507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ea typeface="MS PGothic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ea typeface="MS PGothic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ea typeface="MS PGothic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ea typeface="MS PGothic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27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7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2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dương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27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7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sz="2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2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2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7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3" name="Text Box 9">
                <a:extLst>
                  <a:ext uri="{FF2B5EF4-FFF2-40B4-BE49-F238E27FC236}">
                    <a16:creationId xmlns:a16="http://schemas.microsoft.com/office/drawing/2014/main" id="{1C5FF9BE-E172-4FBA-BAAA-B3103FE90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3700" y="1447800"/>
                <a:ext cx="7742121" cy="507831"/>
              </a:xfrm>
              <a:prstGeom prst="rect">
                <a:avLst/>
              </a:prstGeom>
              <a:blipFill>
                <a:blip r:embed="rId10"/>
                <a:stretch>
                  <a:fillRect l="-1496" t="-10843" r="-394" b="-313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DCB2B7D-3BC2-4CD0-8185-C10FCEB40081}"/>
              </a:ext>
            </a:extLst>
          </p:cNvPr>
          <p:cNvGrpSpPr/>
          <p:nvPr/>
        </p:nvGrpSpPr>
        <p:grpSpPr>
          <a:xfrm>
            <a:off x="4808538" y="2383313"/>
            <a:ext cx="4868863" cy="4011137"/>
            <a:chOff x="3996186" y="1450190"/>
            <a:chExt cx="5073399" cy="4854796"/>
          </a:xfrm>
        </p:grpSpPr>
        <p:graphicFrame>
          <p:nvGraphicFramePr>
            <p:cNvPr id="15" name="Object 11">
              <a:extLst>
                <a:ext uri="{FF2B5EF4-FFF2-40B4-BE49-F238E27FC236}">
                  <a16:creationId xmlns:a16="http://schemas.microsoft.com/office/drawing/2014/main" id="{0940B76C-0593-4A46-956C-0F40838559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2573307"/>
                </p:ext>
              </p:extLst>
            </p:nvPr>
          </p:nvGraphicFramePr>
          <p:xfrm>
            <a:off x="4125213" y="1468829"/>
            <a:ext cx="2051195" cy="720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6" name="Equation" r:id="rId11" imgW="761760" imgH="266400" progId="Equation.DSMT4">
                    <p:embed/>
                  </p:oleObj>
                </mc:Choice>
                <mc:Fallback>
                  <p:oleObj name="Equation" r:id="rId11" imgW="761760" imgH="266400" progId="Equation.DSMT4">
                    <p:embed/>
                    <p:pic>
                      <p:nvPicPr>
                        <p:cNvPr id="15" name="Object 11">
                          <a:extLst>
                            <a:ext uri="{FF2B5EF4-FFF2-40B4-BE49-F238E27FC236}">
                              <a16:creationId xmlns:a16="http://schemas.microsoft.com/office/drawing/2014/main" id="{0940B76C-0593-4A46-956C-0F408385592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5213" y="1468829"/>
                          <a:ext cx="2051195" cy="720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2">
              <a:extLst>
                <a:ext uri="{FF2B5EF4-FFF2-40B4-BE49-F238E27FC236}">
                  <a16:creationId xmlns:a16="http://schemas.microsoft.com/office/drawing/2014/main" id="{01D077AB-EC98-49E7-ABC5-99F81856FB2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286894"/>
                </p:ext>
              </p:extLst>
            </p:nvPr>
          </p:nvGraphicFramePr>
          <p:xfrm>
            <a:off x="4091740" y="2078487"/>
            <a:ext cx="1697024" cy="1272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7" name="Equation" r:id="rId13" imgW="609480" imgH="457200" progId="Equation.DSMT4">
                    <p:embed/>
                  </p:oleObj>
                </mc:Choice>
                <mc:Fallback>
                  <p:oleObj name="Equation" r:id="rId13" imgW="609480" imgH="457200" progId="Equation.DSMT4">
                    <p:embed/>
                    <p:pic>
                      <p:nvPicPr>
                        <p:cNvPr id="16" name="Object 12">
                          <a:extLst>
                            <a:ext uri="{FF2B5EF4-FFF2-40B4-BE49-F238E27FC236}">
                              <a16:creationId xmlns:a16="http://schemas.microsoft.com/office/drawing/2014/main" id="{01D077AB-EC98-49E7-ABC5-99F81856FB2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1740" y="2078487"/>
                          <a:ext cx="1697024" cy="1272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3">
              <a:extLst>
                <a:ext uri="{FF2B5EF4-FFF2-40B4-BE49-F238E27FC236}">
                  <a16:creationId xmlns:a16="http://schemas.microsoft.com/office/drawing/2014/main" id="{C395F50A-152A-4D03-B7B6-A894B8F021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920501"/>
                </p:ext>
              </p:extLst>
            </p:nvPr>
          </p:nvGraphicFramePr>
          <p:xfrm>
            <a:off x="4052040" y="3257265"/>
            <a:ext cx="2170413" cy="996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8" name="Equation" r:id="rId15" imgW="774360" imgH="355320" progId="Equation.DSMT4">
                    <p:embed/>
                  </p:oleObj>
                </mc:Choice>
                <mc:Fallback>
                  <p:oleObj name="Equation" r:id="rId15" imgW="774360" imgH="355320" progId="Equation.DSMT4">
                    <p:embed/>
                    <p:pic>
                      <p:nvPicPr>
                        <p:cNvPr id="17" name="Object 13">
                          <a:extLst>
                            <a:ext uri="{FF2B5EF4-FFF2-40B4-BE49-F238E27FC236}">
                              <a16:creationId xmlns:a16="http://schemas.microsoft.com/office/drawing/2014/main" id="{C395F50A-152A-4D03-B7B6-A894B8F021F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2040" y="3257265"/>
                          <a:ext cx="2170413" cy="9960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4">
              <a:extLst>
                <a:ext uri="{FF2B5EF4-FFF2-40B4-BE49-F238E27FC236}">
                  <a16:creationId xmlns:a16="http://schemas.microsoft.com/office/drawing/2014/main" id="{2812599E-DC0C-4C95-8DAC-087DEA7A5E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1713358"/>
                </p:ext>
              </p:extLst>
            </p:nvPr>
          </p:nvGraphicFramePr>
          <p:xfrm>
            <a:off x="4029270" y="4285598"/>
            <a:ext cx="2115708" cy="774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9" name="Equation" r:id="rId17" imgW="799920" imgH="291960" progId="Equation.DSMT4">
                    <p:embed/>
                  </p:oleObj>
                </mc:Choice>
                <mc:Fallback>
                  <p:oleObj name="Equation" r:id="rId17" imgW="799920" imgH="291960" progId="Equation.DSMT4">
                    <p:embed/>
                    <p:pic>
                      <p:nvPicPr>
                        <p:cNvPr id="18" name="Object 14">
                          <a:extLst>
                            <a:ext uri="{FF2B5EF4-FFF2-40B4-BE49-F238E27FC236}">
                              <a16:creationId xmlns:a16="http://schemas.microsoft.com/office/drawing/2014/main" id="{2812599E-DC0C-4C95-8DAC-087DEA7A5E9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9270" y="4285598"/>
                          <a:ext cx="2115708" cy="774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5">
              <a:extLst>
                <a:ext uri="{FF2B5EF4-FFF2-40B4-BE49-F238E27FC236}">
                  <a16:creationId xmlns:a16="http://schemas.microsoft.com/office/drawing/2014/main" id="{143A98AC-F0FD-48D0-8D85-DCDFF01584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130751"/>
                </p:ext>
              </p:extLst>
            </p:nvPr>
          </p:nvGraphicFramePr>
          <p:xfrm>
            <a:off x="3996186" y="4921580"/>
            <a:ext cx="2041270" cy="1383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0" name="Equation" r:id="rId19" imgW="749160" imgH="507960" progId="Equation.DSMT4">
                    <p:embed/>
                  </p:oleObj>
                </mc:Choice>
                <mc:Fallback>
                  <p:oleObj name="Equation" r:id="rId19" imgW="749160" imgH="507960" progId="Equation.DSMT4">
                    <p:embed/>
                    <p:pic>
                      <p:nvPicPr>
                        <p:cNvPr id="19" name="Object 15">
                          <a:extLst>
                            <a:ext uri="{FF2B5EF4-FFF2-40B4-BE49-F238E27FC236}">
                              <a16:creationId xmlns:a16="http://schemas.microsoft.com/office/drawing/2014/main" id="{143A98AC-F0FD-48D0-8D85-DCDFF015847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186" y="4921580"/>
                          <a:ext cx="2041270" cy="1383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6">
              <a:extLst>
                <a:ext uri="{FF2B5EF4-FFF2-40B4-BE49-F238E27FC236}">
                  <a16:creationId xmlns:a16="http://schemas.microsoft.com/office/drawing/2014/main" id="{6F2D3796-903D-4682-8E3E-EF55F7C81CC2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354671" y="1450190"/>
            <a:ext cx="1060995" cy="719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1" name="Equation" r:id="rId21" imgW="393480" imgH="266400" progId="Equation.DSMT4">
                    <p:embed/>
                  </p:oleObj>
                </mc:Choice>
                <mc:Fallback>
                  <p:oleObj name="Equation" r:id="rId21" imgW="393480" imgH="266400" progId="Equation.DSMT4">
                    <p:embed/>
                    <p:pic>
                      <p:nvPicPr>
                        <p:cNvPr id="20" name="Object 16">
                          <a:extLst>
                            <a:ext uri="{FF2B5EF4-FFF2-40B4-BE49-F238E27FC236}">
                              <a16:creationId xmlns:a16="http://schemas.microsoft.com/office/drawing/2014/main" id="{6F2D3796-903D-4682-8E3E-EF55F7C81CC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4671" y="1450190"/>
                          <a:ext cx="1060995" cy="719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7">
              <a:extLst>
                <a:ext uri="{FF2B5EF4-FFF2-40B4-BE49-F238E27FC236}">
                  <a16:creationId xmlns:a16="http://schemas.microsoft.com/office/drawing/2014/main" id="{B20C08B9-4E2D-4A4E-977B-5F4CB00642CF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812097" y="2339797"/>
            <a:ext cx="1011121" cy="608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2" name="Equation" r:id="rId23" imgW="380880" imgH="228600" progId="Equation.DSMT4">
                    <p:embed/>
                  </p:oleObj>
                </mc:Choice>
                <mc:Fallback>
                  <p:oleObj name="Equation" r:id="rId23" imgW="380880" imgH="228600" progId="Equation.DSMT4">
                    <p:embed/>
                    <p:pic>
                      <p:nvPicPr>
                        <p:cNvPr id="21" name="Object 17">
                          <a:extLst>
                            <a:ext uri="{FF2B5EF4-FFF2-40B4-BE49-F238E27FC236}">
                              <a16:creationId xmlns:a16="http://schemas.microsoft.com/office/drawing/2014/main" id="{B20C08B9-4E2D-4A4E-977B-5F4CB00642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2097" y="2339797"/>
                          <a:ext cx="1011121" cy="608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ED2E1B64-B5D9-4B3B-B0A9-9BB09A443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835" y="2514878"/>
              <a:ext cx="2190750" cy="521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VNI-Time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200" b="1" i="1" dirty="0">
                  <a:sym typeface="Symbol" charset="0"/>
                </a:rPr>
                <a:t> </a:t>
              </a:r>
              <a:r>
                <a:rPr lang="en-US" sz="2200" b="1" dirty="0">
                  <a:sym typeface="Symbol" charset="0"/>
                </a:rPr>
                <a:t>(</a:t>
              </a:r>
              <a:r>
                <a:rPr lang="en-US" sz="2200" b="1" i="1" dirty="0"/>
                <a:t>m </a:t>
              </a:r>
              <a:r>
                <a:rPr lang="en-US" sz="2200" b="1" dirty="0"/>
                <a:t>&gt; </a:t>
              </a:r>
              <a:r>
                <a:rPr lang="en-US" sz="2200" b="1" i="1" dirty="0"/>
                <a:t>n</a:t>
              </a:r>
              <a:r>
                <a:rPr lang="en-US" sz="2200" b="1" dirty="0"/>
                <a:t>)</a:t>
              </a:r>
            </a:p>
          </p:txBody>
        </p:sp>
        <p:graphicFrame>
          <p:nvGraphicFramePr>
            <p:cNvPr id="23" name="Object 19">
              <a:extLst>
                <a:ext uri="{FF2B5EF4-FFF2-40B4-BE49-F238E27FC236}">
                  <a16:creationId xmlns:a16="http://schemas.microsoft.com/office/drawing/2014/main" id="{C520D879-3E8D-4C7E-86DF-FBF10D46C66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142109" y="3372740"/>
            <a:ext cx="890053" cy="719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3" name="Equation" r:id="rId25" imgW="330120" imgH="266400" progId="Equation.DSMT4">
                    <p:embed/>
                  </p:oleObj>
                </mc:Choice>
                <mc:Fallback>
                  <p:oleObj name="Equation" r:id="rId25" imgW="330120" imgH="266400" progId="Equation.DSMT4">
                    <p:embed/>
                    <p:pic>
                      <p:nvPicPr>
                        <p:cNvPr id="23" name="Object 19">
                          <a:extLst>
                            <a:ext uri="{FF2B5EF4-FFF2-40B4-BE49-F238E27FC236}">
                              <a16:creationId xmlns:a16="http://schemas.microsoft.com/office/drawing/2014/main" id="{C520D879-3E8D-4C7E-86DF-FBF10D46C6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2109" y="3372740"/>
                          <a:ext cx="890053" cy="719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0">
              <a:extLst>
                <a:ext uri="{FF2B5EF4-FFF2-40B4-BE49-F238E27FC236}">
                  <a16:creationId xmlns:a16="http://schemas.microsoft.com/office/drawing/2014/main" id="{A4ABB0B7-0584-45D6-BBD7-A97D3308B00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116468" y="4295011"/>
            <a:ext cx="1093868" cy="719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4" name="Equation" r:id="rId27" imgW="406080" imgH="266400" progId="Equation.DSMT4">
                    <p:embed/>
                  </p:oleObj>
                </mc:Choice>
                <mc:Fallback>
                  <p:oleObj name="Equation" r:id="rId27" imgW="406080" imgH="266400" progId="Equation.DSMT4">
                    <p:embed/>
                    <p:pic>
                      <p:nvPicPr>
                        <p:cNvPr id="24" name="Object 20">
                          <a:extLst>
                            <a:ext uri="{FF2B5EF4-FFF2-40B4-BE49-F238E27FC236}">
                              <a16:creationId xmlns:a16="http://schemas.microsoft.com/office/drawing/2014/main" id="{A4ABB0B7-0584-45D6-BBD7-A97D3308B0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6468" y="4295011"/>
                          <a:ext cx="1093868" cy="719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1">
              <a:extLst>
                <a:ext uri="{FF2B5EF4-FFF2-40B4-BE49-F238E27FC236}">
                  <a16:creationId xmlns:a16="http://schemas.microsoft.com/office/drawing/2014/main" id="{6760E362-7F65-4A40-885E-4348C027B67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156169" y="4986715"/>
            <a:ext cx="670377" cy="1272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5" name="Equation" r:id="rId29" imgW="241200" imgH="457200" progId="Equation.DSMT4">
                    <p:embed/>
                  </p:oleObj>
                </mc:Choice>
                <mc:Fallback>
                  <p:oleObj name="Equation" r:id="rId29" imgW="241200" imgH="457200" progId="Equation.DSMT4">
                    <p:embed/>
                    <p:pic>
                      <p:nvPicPr>
                        <p:cNvPr id="25" name="Object 21">
                          <a:extLst>
                            <a:ext uri="{FF2B5EF4-FFF2-40B4-BE49-F238E27FC236}">
                              <a16:creationId xmlns:a16="http://schemas.microsoft.com/office/drawing/2014/main" id="{6760E362-7F65-4A40-885E-4348C027B67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6169" y="4986715"/>
                          <a:ext cx="670377" cy="1272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AutoShape 27">
            <a:extLst>
              <a:ext uri="{FF2B5EF4-FFF2-40B4-BE49-F238E27FC236}">
                <a16:creationId xmlns:a16="http://schemas.microsoft.com/office/drawing/2014/main" id="{310FFEAA-D92D-4AFA-B17C-5DB16803D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650" y="3506372"/>
            <a:ext cx="2005366" cy="1110784"/>
          </a:xfrm>
          <a:prstGeom prst="wedgeEllipseCallout">
            <a:avLst>
              <a:gd name="adj1" fmla="val 79560"/>
              <a:gd name="adj2" fmla="val 46051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 CHẤT</a:t>
            </a:r>
          </a:p>
        </p:txBody>
      </p:sp>
    </p:spTree>
    <p:extLst>
      <p:ext uri="{BB962C8B-B14F-4D97-AF65-F5344CB8AC3E}">
        <p14:creationId xmlns:p14="http://schemas.microsoft.com/office/powerpoint/2010/main" val="402598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6" name="Rectangle 22">
            <a:extLst>
              <a:ext uri="{FF2B5EF4-FFF2-40B4-BE49-F238E27FC236}">
                <a16:creationId xmlns:a16="http://schemas.microsoft.com/office/drawing/2014/main" id="{D2E7CA36-B9BB-4807-83B7-65A25D598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866900"/>
            <a:ext cx="4724400" cy="470535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4C9E9F83-A795-4B21-9F0E-63F9038D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85801"/>
            <a:ext cx="822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2A619D8-7A93-4836-967F-D8A977159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F8E24ED2-A945-4E93-BAC2-CC636BE58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3559" name="Text Box 10">
            <a:extLst>
              <a:ext uri="{FF2B5EF4-FFF2-40B4-BE49-F238E27FC236}">
                <a16:creationId xmlns:a16="http://schemas.microsoft.com/office/drawing/2014/main" id="{BA7F4CF2-FD81-41C1-9063-6F77AFFF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91729"/>
            <a:ext cx="803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3915" name="Object 11">
            <a:extLst>
              <a:ext uri="{FF2B5EF4-FFF2-40B4-BE49-F238E27FC236}">
                <a16:creationId xmlns:a16="http://schemas.microsoft.com/office/drawing/2014/main" id="{937DCB4E-EAF3-47BA-A8CF-2071668BEC2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79482" y="1958182"/>
          <a:ext cx="1407016" cy="67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4" imgW="558720" imgH="266400" progId="Equation.DSMT4">
                  <p:embed/>
                </p:oleObj>
              </mc:Choice>
              <mc:Fallback>
                <p:oleObj name="Equation" r:id="rId4" imgW="558720" imgH="266400" progId="Equation.DSMT4">
                  <p:embed/>
                  <p:pic>
                    <p:nvPicPr>
                      <p:cNvPr id="123915" name="Object 11">
                        <a:extLst>
                          <a:ext uri="{FF2B5EF4-FFF2-40B4-BE49-F238E27FC236}">
                            <a16:creationId xmlns:a16="http://schemas.microsoft.com/office/drawing/2014/main" id="{937DCB4E-EAF3-47BA-A8CF-2071668BEC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482" y="1958182"/>
                        <a:ext cx="1407016" cy="672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6" name="Object 12">
            <a:extLst>
              <a:ext uri="{FF2B5EF4-FFF2-40B4-BE49-F238E27FC236}">
                <a16:creationId xmlns:a16="http://schemas.microsoft.com/office/drawing/2014/main" id="{E5BB7045-4807-448C-942F-820DED5AC78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472363" y="2566988"/>
          <a:ext cx="11382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6" imgW="482400" imgH="457200" progId="Equation.DSMT4">
                  <p:embed/>
                </p:oleObj>
              </mc:Choice>
              <mc:Fallback>
                <p:oleObj name="Equation" r:id="rId6" imgW="482400" imgH="457200" progId="Equation.DSMT4">
                  <p:embed/>
                  <p:pic>
                    <p:nvPicPr>
                      <p:cNvPr id="123916" name="Object 12">
                        <a:extLst>
                          <a:ext uri="{FF2B5EF4-FFF2-40B4-BE49-F238E27FC236}">
                            <a16:creationId xmlns:a16="http://schemas.microsoft.com/office/drawing/2014/main" id="{E5BB7045-4807-448C-942F-820DED5AC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363" y="2566988"/>
                        <a:ext cx="11382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7" name="Object 13">
            <a:extLst>
              <a:ext uri="{FF2B5EF4-FFF2-40B4-BE49-F238E27FC236}">
                <a16:creationId xmlns:a16="http://schemas.microsoft.com/office/drawing/2014/main" id="{CE902D49-0266-4D37-8400-570C6B84F32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52494" y="3746500"/>
          <a:ext cx="1555750" cy="854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8" imgW="647640" imgH="355320" progId="Equation.DSMT4">
                  <p:embed/>
                </p:oleObj>
              </mc:Choice>
              <mc:Fallback>
                <p:oleObj name="Equation" r:id="rId8" imgW="647640" imgH="355320" progId="Equation.DSMT4">
                  <p:embed/>
                  <p:pic>
                    <p:nvPicPr>
                      <p:cNvPr id="123917" name="Object 13">
                        <a:extLst>
                          <a:ext uri="{FF2B5EF4-FFF2-40B4-BE49-F238E27FC236}">
                            <a16:creationId xmlns:a16="http://schemas.microsoft.com/office/drawing/2014/main" id="{CE902D49-0266-4D37-8400-570C6B84F3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494" y="3746500"/>
                        <a:ext cx="1555750" cy="854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8" name="Object 14">
            <a:extLst>
              <a:ext uri="{FF2B5EF4-FFF2-40B4-BE49-F238E27FC236}">
                <a16:creationId xmlns:a16="http://schemas.microsoft.com/office/drawing/2014/main" id="{5762751B-8EC4-41FB-912E-D4C914FF36D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24700" y="4737894"/>
          <a:ext cx="1639888" cy="68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10" imgW="698400" imgH="291960" progId="Equation.DSMT4">
                  <p:embed/>
                </p:oleObj>
              </mc:Choice>
              <mc:Fallback>
                <p:oleObj name="Equation" r:id="rId10" imgW="698400" imgH="291960" progId="Equation.DSMT4">
                  <p:embed/>
                  <p:pic>
                    <p:nvPicPr>
                      <p:cNvPr id="123918" name="Object 14">
                        <a:extLst>
                          <a:ext uri="{FF2B5EF4-FFF2-40B4-BE49-F238E27FC236}">
                            <a16:creationId xmlns:a16="http://schemas.microsoft.com/office/drawing/2014/main" id="{5762751B-8EC4-41FB-912E-D4C914FF36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4737894"/>
                        <a:ext cx="1639888" cy="686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9" name="Object 15">
            <a:extLst>
              <a:ext uri="{FF2B5EF4-FFF2-40B4-BE49-F238E27FC236}">
                <a16:creationId xmlns:a16="http://schemas.microsoft.com/office/drawing/2014/main" id="{C6E35336-2878-4A81-B0C5-C7738F15E0C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23125" y="5314950"/>
          <a:ext cx="1501775" cy="122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12" imgW="622080" imgH="507960" progId="Equation.DSMT4">
                  <p:embed/>
                </p:oleObj>
              </mc:Choice>
              <mc:Fallback>
                <p:oleObj name="Equation" r:id="rId12" imgW="622080" imgH="507960" progId="Equation.DSMT4">
                  <p:embed/>
                  <p:pic>
                    <p:nvPicPr>
                      <p:cNvPr id="123919" name="Object 15">
                        <a:extLst>
                          <a:ext uri="{FF2B5EF4-FFF2-40B4-BE49-F238E27FC236}">
                            <a16:creationId xmlns:a16="http://schemas.microsoft.com/office/drawing/2014/main" id="{C6E35336-2878-4A81-B0C5-C7738F15E0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5" y="5314950"/>
                        <a:ext cx="1501775" cy="122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0" name="Object 16">
            <a:extLst>
              <a:ext uri="{FF2B5EF4-FFF2-40B4-BE49-F238E27FC236}">
                <a16:creationId xmlns:a16="http://schemas.microsoft.com/office/drawing/2014/main" id="{0113C46F-3EA3-4CD9-A9FE-F5083830931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01100" y="1939926"/>
          <a:ext cx="862099" cy="67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14" imgW="342720" imgH="266400" progId="Equation.DSMT4">
                  <p:embed/>
                </p:oleObj>
              </mc:Choice>
              <mc:Fallback>
                <p:oleObj name="Equation" r:id="rId14" imgW="342720" imgH="266400" progId="Equation.DSMT4">
                  <p:embed/>
                  <p:pic>
                    <p:nvPicPr>
                      <p:cNvPr id="123920" name="Object 16">
                        <a:extLst>
                          <a:ext uri="{FF2B5EF4-FFF2-40B4-BE49-F238E27FC236}">
                            <a16:creationId xmlns:a16="http://schemas.microsoft.com/office/drawing/2014/main" id="{0113C46F-3EA3-4CD9-A9FE-F50838309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100" y="1939926"/>
                        <a:ext cx="862099" cy="671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1" name="Object 17">
            <a:extLst>
              <a:ext uri="{FF2B5EF4-FFF2-40B4-BE49-F238E27FC236}">
                <a16:creationId xmlns:a16="http://schemas.microsoft.com/office/drawing/2014/main" id="{537FF570-1905-4A30-B4B6-16A748794C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25205" y="2803644"/>
          <a:ext cx="813888" cy="566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16" imgW="330120" imgH="228600" progId="Equation.DSMT4">
                  <p:embed/>
                </p:oleObj>
              </mc:Choice>
              <mc:Fallback>
                <p:oleObj name="Equation" r:id="rId16" imgW="330120" imgH="228600" progId="Equation.DSMT4">
                  <p:embed/>
                  <p:pic>
                    <p:nvPicPr>
                      <p:cNvPr id="123921" name="Object 17">
                        <a:extLst>
                          <a:ext uri="{FF2B5EF4-FFF2-40B4-BE49-F238E27FC236}">
                            <a16:creationId xmlns:a16="http://schemas.microsoft.com/office/drawing/2014/main" id="{537FF570-1905-4A30-B4B6-16A748794C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5205" y="2803644"/>
                        <a:ext cx="813888" cy="566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3" name="Object 19">
            <a:extLst>
              <a:ext uri="{FF2B5EF4-FFF2-40B4-BE49-F238E27FC236}">
                <a16:creationId xmlns:a16="http://schemas.microsoft.com/office/drawing/2014/main" id="{A5B87C95-E9AB-4D87-8312-DE535D4E79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25205" y="3904765"/>
          <a:ext cx="732054" cy="640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18" imgW="304560" imgH="266400" progId="Equation.DSMT4">
                  <p:embed/>
                </p:oleObj>
              </mc:Choice>
              <mc:Fallback>
                <p:oleObj name="Equation" r:id="rId18" imgW="304560" imgH="266400" progId="Equation.DSMT4">
                  <p:embed/>
                  <p:pic>
                    <p:nvPicPr>
                      <p:cNvPr id="123923" name="Object 19">
                        <a:extLst>
                          <a:ext uri="{FF2B5EF4-FFF2-40B4-BE49-F238E27FC236}">
                            <a16:creationId xmlns:a16="http://schemas.microsoft.com/office/drawing/2014/main" id="{A5B87C95-E9AB-4D87-8312-DE535D4E79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5205" y="3904765"/>
                        <a:ext cx="732054" cy="640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4" name="Object 20">
            <a:extLst>
              <a:ext uri="{FF2B5EF4-FFF2-40B4-BE49-F238E27FC236}">
                <a16:creationId xmlns:a16="http://schemas.microsoft.com/office/drawing/2014/main" id="{D8A70637-080A-4CD2-A90A-BB04F3DC802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39200" y="4756944"/>
          <a:ext cx="1013711" cy="62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20" imgW="431640" imgH="266400" progId="Equation.DSMT4">
                  <p:embed/>
                </p:oleObj>
              </mc:Choice>
              <mc:Fallback>
                <p:oleObj name="Equation" r:id="rId20" imgW="431640" imgH="266400" progId="Equation.DSMT4">
                  <p:embed/>
                  <p:pic>
                    <p:nvPicPr>
                      <p:cNvPr id="123924" name="Object 20">
                        <a:extLst>
                          <a:ext uri="{FF2B5EF4-FFF2-40B4-BE49-F238E27FC236}">
                            <a16:creationId xmlns:a16="http://schemas.microsoft.com/office/drawing/2014/main" id="{D8A70637-080A-4CD2-A90A-BB04F3DC80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4756944"/>
                        <a:ext cx="1013711" cy="62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5" name="Object 21">
            <a:extLst>
              <a:ext uri="{FF2B5EF4-FFF2-40B4-BE49-F238E27FC236}">
                <a16:creationId xmlns:a16="http://schemas.microsoft.com/office/drawing/2014/main" id="{47F61698-51BE-4AA5-B295-DA0C640018B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991600" y="5371307"/>
          <a:ext cx="583614" cy="110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22" imgW="241200" imgH="457200" progId="Equation.DSMT4">
                  <p:embed/>
                </p:oleObj>
              </mc:Choice>
              <mc:Fallback>
                <p:oleObj name="Equation" r:id="rId22" imgW="241200" imgH="457200" progId="Equation.DSMT4">
                  <p:embed/>
                  <p:pic>
                    <p:nvPicPr>
                      <p:cNvPr id="123925" name="Object 21">
                        <a:extLst>
                          <a:ext uri="{FF2B5EF4-FFF2-40B4-BE49-F238E27FC236}">
                            <a16:creationId xmlns:a16="http://schemas.microsoft.com/office/drawing/2014/main" id="{47F61698-51BE-4AA5-B295-DA0C640018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5371307"/>
                        <a:ext cx="583614" cy="1105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Rectangle 26">
            <a:extLst>
              <a:ext uri="{FF2B5EF4-FFF2-40B4-BE49-F238E27FC236}">
                <a16:creationId xmlns:a16="http://schemas.microsoft.com/office/drawing/2014/main" id="{90EC7448-54FA-4ABF-85E3-5E4F6EF8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98" y="819055"/>
            <a:ext cx="10014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C00000"/>
                </a:solidFill>
              </a:rPr>
              <a:t>II. TÍNH CHẤT CỦA LŨY THỪA VỚI SỐ MŨ THỰC:</a:t>
            </a:r>
          </a:p>
        </p:txBody>
      </p:sp>
      <p:sp>
        <p:nvSpPr>
          <p:cNvPr id="123931" name="AutoShape 27">
            <a:extLst>
              <a:ext uri="{FF2B5EF4-FFF2-40B4-BE49-F238E27FC236}">
                <a16:creationId xmlns:a16="http://schemas.microsoft.com/office/drawing/2014/main" id="{40522D74-65DE-481C-894C-D9D888101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5100" y="1028700"/>
            <a:ext cx="1856370" cy="1287121"/>
          </a:xfrm>
          <a:prstGeom prst="wedgeEllipseCallout">
            <a:avLst>
              <a:gd name="adj1" fmla="val -56071"/>
              <a:gd name="adj2" fmla="val 78709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C00000"/>
                </a:solidFill>
              </a:rPr>
              <a:t>TÍNH CHAÁT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8D3C9DAF-2033-4603-B903-D847732DF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2207773"/>
                <a:ext cx="3520440" cy="1477328"/>
              </a:xfrm>
              <a:prstGeom prst="rect">
                <a:avLst/>
              </a:prstGeom>
              <a:noFill/>
              <a:ln w="38100">
                <a:solidFill>
                  <a:srgbClr val="00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số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3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endPara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8D3C9DAF-2033-4603-B903-D847732DF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207773"/>
                <a:ext cx="3520440" cy="1477328"/>
              </a:xfrm>
              <a:prstGeom prst="rect">
                <a:avLst/>
              </a:prstGeom>
              <a:blipFill>
                <a:blip r:embed="rId24"/>
                <a:stretch>
                  <a:fillRect l="-3602" r="-172" b="-4819"/>
                </a:stretch>
              </a:blipFill>
              <a:ln w="38100">
                <a:solidFill>
                  <a:srgbClr val="00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19">
                <a:extLst>
                  <a:ext uri="{FF2B5EF4-FFF2-40B4-BE49-F238E27FC236}">
                    <a16:creationId xmlns:a16="http://schemas.microsoft.com/office/drawing/2014/main" id="{610DC86A-F94A-4569-8F41-91EA2822A8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1" y="4251140"/>
                <a:ext cx="5714709" cy="223484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30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altLang="en-US" sz="3000" b="1" u="sng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altLang="en-US" sz="30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altLang="en-US" sz="3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3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altLang="en-US" sz="3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en-US" sz="3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30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altLang="en-US" sz="3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3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en-US" sz="3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altLang="en-US" sz="3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en-US" sz="3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 Box 19">
                <a:extLst>
                  <a:ext uri="{FF2B5EF4-FFF2-40B4-BE49-F238E27FC236}">
                    <a16:creationId xmlns:a16="http://schemas.microsoft.com/office/drawing/2014/main" id="{610DC86A-F94A-4569-8F41-91EA2822A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1" y="4251140"/>
                <a:ext cx="5714709" cy="2234843"/>
              </a:xfrm>
              <a:prstGeom prst="rect">
                <a:avLst/>
              </a:prstGeom>
              <a:blipFill>
                <a:blip r:embed="rId25"/>
                <a:stretch>
                  <a:fillRect l="-2455" b="-3542"/>
                </a:stretch>
              </a:blipFill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3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6" grpId="0" animBg="1"/>
      <p:bldP spid="123931" grpId="0" animBg="1"/>
      <p:bldP spid="21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9AA2733F-FC0B-4C63-81F3-B1078EAFA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63" y="359125"/>
            <a:ext cx="510492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7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7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7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7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060DCF82-5CE2-41B5-AE05-070C4D2FE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29" y="86913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CBD426-55D6-43B6-804B-BD5C66587D3B}"/>
              </a:ext>
            </a:extLst>
          </p:cNvPr>
          <p:cNvGrpSpPr/>
          <p:nvPr/>
        </p:nvGrpSpPr>
        <p:grpSpPr>
          <a:xfrm>
            <a:off x="224245" y="1346454"/>
            <a:ext cx="2680748" cy="1026156"/>
            <a:chOff x="-1161034" y="1937287"/>
            <a:chExt cx="2395180" cy="1201965"/>
          </a:xfrm>
        </p:grpSpPr>
        <p:graphicFrame>
          <p:nvGraphicFramePr>
            <p:cNvPr id="41" name="Object 40">
              <a:extLst>
                <a:ext uri="{FF2B5EF4-FFF2-40B4-BE49-F238E27FC236}">
                  <a16:creationId xmlns:a16="http://schemas.microsoft.com/office/drawing/2014/main" id="{68DB849E-022E-46EC-A46F-B50A97AFCE9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-1161034" y="1937287"/>
            <a:ext cx="990600" cy="1193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2" name="Equation" r:id="rId3" imgW="990360" imgH="1193760" progId="Equation.DSMT4">
                    <p:embed/>
                  </p:oleObj>
                </mc:Choice>
                <mc:Fallback>
                  <p:oleObj name="Equation" r:id="rId3" imgW="990360" imgH="1193760" progId="Equation.DSMT4">
                    <p:embed/>
                    <p:pic>
                      <p:nvPicPr>
                        <p:cNvPr id="41" name="Object 40">
                          <a:extLst>
                            <a:ext uri="{FF2B5EF4-FFF2-40B4-BE49-F238E27FC236}">
                              <a16:creationId xmlns:a16="http://schemas.microsoft.com/office/drawing/2014/main" id="{68DB849E-022E-46EC-A46F-B50A97AFCE9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1161034" y="1937287"/>
                          <a:ext cx="990600" cy="1193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72CC7253-3DAF-45EC-9D5A-7B719A3B849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1346" y="1996252"/>
            <a:ext cx="81280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3" name="Equation" r:id="rId5" imgW="812520" imgH="1143000" progId="Equation.DSMT4">
                    <p:embed/>
                  </p:oleObj>
                </mc:Choice>
                <mc:Fallback>
                  <p:oleObj name="Equation" r:id="rId5" imgW="812520" imgH="1143000" progId="Equation.DSMT4">
                    <p:embed/>
                    <p:pic>
                      <p:nvPicPr>
                        <p:cNvPr id="42" name="Object 41">
                          <a:extLst>
                            <a:ext uri="{FF2B5EF4-FFF2-40B4-BE49-F238E27FC236}">
                              <a16:creationId xmlns:a16="http://schemas.microsoft.com/office/drawing/2014/main" id="{72CC7253-3DAF-45EC-9D5A-7B719A3B84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46" y="1996252"/>
                          <a:ext cx="812800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2761282-6D6B-4960-9C1C-DB64DC2D45AA}"/>
              </a:ext>
            </a:extLst>
          </p:cNvPr>
          <p:cNvGrpSpPr/>
          <p:nvPr/>
        </p:nvGrpSpPr>
        <p:grpSpPr>
          <a:xfrm>
            <a:off x="559182" y="2511594"/>
            <a:ext cx="2085655" cy="529143"/>
            <a:chOff x="4687079" y="5582066"/>
            <a:chExt cx="4171310" cy="1058286"/>
          </a:xfrm>
        </p:grpSpPr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90D3411A-1959-46D6-825B-19CC23E7BA5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687079" y="5675567"/>
            <a:ext cx="1294843" cy="964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4" name="Equation" r:id="rId7" imgW="647640" imgH="482400" progId="Equation.DSMT4">
                    <p:embed/>
                  </p:oleObj>
                </mc:Choice>
                <mc:Fallback>
                  <p:oleObj name="Equation" r:id="rId7" imgW="647640" imgH="482400" progId="Equation.DSMT4">
                    <p:embed/>
                    <p:pic>
                      <p:nvPicPr>
                        <p:cNvPr id="44" name="Object 43">
                          <a:extLst>
                            <a:ext uri="{FF2B5EF4-FFF2-40B4-BE49-F238E27FC236}">
                              <a16:creationId xmlns:a16="http://schemas.microsoft.com/office/drawing/2014/main" id="{90D3411A-1959-46D6-825B-19CC23E7BA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079" y="5675567"/>
                          <a:ext cx="1294843" cy="9647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id="{8A632332-0974-4793-99F0-D308734B424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63546" y="5582066"/>
            <a:ext cx="1294843" cy="964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5" name="Equation" r:id="rId9" imgW="647640" imgH="482400" progId="Equation.DSMT4">
                    <p:embed/>
                  </p:oleObj>
                </mc:Choice>
                <mc:Fallback>
                  <p:oleObj name="Equation" r:id="rId9" imgW="647640" imgH="482400" progId="Equation.DSMT4">
                    <p:embed/>
                    <p:pic>
                      <p:nvPicPr>
                        <p:cNvPr id="45" name="Object 44">
                          <a:extLst>
                            <a:ext uri="{FF2B5EF4-FFF2-40B4-BE49-F238E27FC236}">
                              <a16:creationId xmlns:a16="http://schemas.microsoft.com/office/drawing/2014/main" id="{8A632332-0974-4793-99F0-D308734B424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3546" y="5582066"/>
                          <a:ext cx="1294843" cy="9647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028F03E-6235-4929-B75E-9CB8FBF75946}"/>
              </a:ext>
            </a:extLst>
          </p:cNvPr>
          <p:cNvGrpSpPr/>
          <p:nvPr/>
        </p:nvGrpSpPr>
        <p:grpSpPr>
          <a:xfrm>
            <a:off x="1332950" y="3866872"/>
            <a:ext cx="7195216" cy="1485218"/>
            <a:chOff x="2221217" y="643631"/>
            <a:chExt cx="8167053" cy="1770260"/>
          </a:xfrm>
        </p:grpSpPr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83A019F2-A314-42CD-8035-8147FE979E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1465847"/>
                </p:ext>
              </p:extLst>
            </p:nvPr>
          </p:nvGraphicFramePr>
          <p:xfrm>
            <a:off x="2221217" y="915291"/>
            <a:ext cx="2501900" cy="149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6" name="Equation" r:id="rId11" imgW="2501900" imgH="1498600" progId="Equation.DSMT4">
                    <p:embed/>
                  </p:oleObj>
                </mc:Choice>
                <mc:Fallback>
                  <p:oleObj name="Equation" r:id="rId11" imgW="2501900" imgH="1498600" progId="Equation.DSMT4">
                    <p:embed/>
                    <p:pic>
                      <p:nvPicPr>
                        <p:cNvPr id="49" name="Object 48">
                          <a:extLst>
                            <a:ext uri="{FF2B5EF4-FFF2-40B4-BE49-F238E27FC236}">
                              <a16:creationId xmlns:a16="http://schemas.microsoft.com/office/drawing/2014/main" id="{83A019F2-A314-42CD-8035-8147FE979E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1217" y="915291"/>
                          <a:ext cx="2501900" cy="149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CA6147CD-4DA9-4224-B800-671C8B5B1F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2757411"/>
                </p:ext>
              </p:extLst>
            </p:nvPr>
          </p:nvGraphicFramePr>
          <p:xfrm>
            <a:off x="7937170" y="643631"/>
            <a:ext cx="2451100" cy="139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7" name="Equation" r:id="rId13" imgW="2450880" imgH="1396800" progId="Equation.DSMT4">
                    <p:embed/>
                  </p:oleObj>
                </mc:Choice>
                <mc:Fallback>
                  <p:oleObj name="Equation" r:id="rId13" imgW="2450880" imgH="1396800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CA6147CD-4DA9-4224-B800-671C8B5B1F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7170" y="643631"/>
                          <a:ext cx="2451100" cy="1397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194E27F-EA45-43A5-8A1A-B1EA16B0549A}"/>
              </a:ext>
            </a:extLst>
          </p:cNvPr>
          <p:cNvSpPr txBox="1"/>
          <p:nvPr/>
        </p:nvSpPr>
        <p:spPr>
          <a:xfrm>
            <a:off x="559181" y="3282690"/>
            <a:ext cx="612966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(a &gt; 0)</a:t>
            </a:r>
            <a:endParaRPr lang="en-US" sz="2700" dirty="0"/>
          </a:p>
        </p:txBody>
      </p:sp>
      <p:sp>
        <p:nvSpPr>
          <p:cNvPr id="53" name="TextBox 1">
            <a:extLst>
              <a:ext uri="{FF2B5EF4-FFF2-40B4-BE49-F238E27FC236}">
                <a16:creationId xmlns:a16="http://schemas.microsoft.com/office/drawing/2014/main" id="{1857451B-0D2F-4AA2-BA46-27C01D6D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36816"/>
            <a:ext cx="8153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364442-6B7A-44A4-A71E-5CFFC9F932FC}"/>
              </a:ext>
            </a:extLst>
          </p:cNvPr>
          <p:cNvSpPr txBox="1"/>
          <p:nvPr/>
        </p:nvSpPr>
        <p:spPr>
          <a:xfrm>
            <a:off x="1281638" y="1625214"/>
            <a:ext cx="71364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65672A-AEFF-44B9-AD94-7A696F5B354F}"/>
              </a:ext>
            </a:extLst>
          </p:cNvPr>
          <p:cNvSpPr txBox="1"/>
          <p:nvPr/>
        </p:nvSpPr>
        <p:spPr>
          <a:xfrm>
            <a:off x="1322453" y="2594556"/>
            <a:ext cx="69214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28F03E-6235-4929-B75E-9CB8FBF75946}"/>
              </a:ext>
            </a:extLst>
          </p:cNvPr>
          <p:cNvGrpSpPr/>
          <p:nvPr/>
        </p:nvGrpSpPr>
        <p:grpSpPr>
          <a:xfrm>
            <a:off x="1032294" y="5421225"/>
            <a:ext cx="8857178" cy="1091801"/>
            <a:chOff x="1561028" y="2396809"/>
            <a:chExt cx="10053492" cy="1301339"/>
          </a:xfrm>
        </p:grpSpPr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83A019F2-A314-42CD-8035-8147FE979E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6707082"/>
                </p:ext>
              </p:extLst>
            </p:nvPr>
          </p:nvGraphicFramePr>
          <p:xfrm>
            <a:off x="1561028" y="2504187"/>
            <a:ext cx="4252529" cy="1193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8" name="Equation" r:id="rId15" imgW="4254480" imgH="1193760" progId="Equation.DSMT4">
                    <p:embed/>
                  </p:oleObj>
                </mc:Choice>
                <mc:Fallback>
                  <p:oleObj name="Equation" r:id="rId15" imgW="4254480" imgH="1193760" progId="Equation.DSMT4">
                    <p:embed/>
                    <p:pic>
                      <p:nvPicPr>
                        <p:cNvPr id="49" name="Object 48">
                          <a:extLst>
                            <a:ext uri="{FF2B5EF4-FFF2-40B4-BE49-F238E27FC236}">
                              <a16:creationId xmlns:a16="http://schemas.microsoft.com/office/drawing/2014/main" id="{83A019F2-A314-42CD-8035-8147FE979E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1028" y="2504187"/>
                          <a:ext cx="4252529" cy="11939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CA6147CD-4DA9-4224-B800-671C8B5B1F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1869467"/>
                </p:ext>
              </p:extLst>
            </p:nvPr>
          </p:nvGraphicFramePr>
          <p:xfrm>
            <a:off x="7767422" y="2396809"/>
            <a:ext cx="3847098" cy="1195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9" name="Equation" r:id="rId17" imgW="3848040" imgH="1193760" progId="Equation.DSMT4">
                    <p:embed/>
                  </p:oleObj>
                </mc:Choice>
                <mc:Fallback>
                  <p:oleObj name="Equation" r:id="rId17" imgW="3848040" imgH="1193760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CA6147CD-4DA9-4224-B800-671C8B5B1F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7422" y="2396809"/>
                          <a:ext cx="3847098" cy="11958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">
                <a:extLst>
                  <a:ext uri="{FF2B5EF4-FFF2-40B4-BE49-F238E27FC236}">
                    <a16:creationId xmlns:a16="http://schemas.microsoft.com/office/drawing/2014/main" id="{B33AB73E-8CA0-4F81-81BD-C25999844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2957" y="1366827"/>
                <a:ext cx="6334167" cy="869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9pPr>
              </a:lstStyle>
              <a:p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2700" i="1">
                        <a:latin typeface="Cambria Math" panose="02040503050406030204" pitchFamily="18" charset="0"/>
                        <a:cs typeface="Times New Roman" pitchFamily="18" charset="0"/>
                      </a:rPr>
                      <m:t>&lt;1</m:t>
                    </m:r>
                  </m:oMath>
                </a14:m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</m:e>
                    </m:rad>
                    <m:r>
                      <a:rPr lang="en-US" sz="2700" i="1">
                        <a:latin typeface="Cambria Math" panose="02040503050406030204" pitchFamily="18" charset="0"/>
                        <a:cs typeface="Times New Roman" pitchFamily="18" charset="0"/>
                      </a:rPr>
                      <m:t>&lt;3</m:t>
                    </m:r>
                  </m:oMath>
                </a14:m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700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700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700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27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8</m:t>
                            </m:r>
                          </m:e>
                        </m:rad>
                      </m:sup>
                    </m:sSup>
                    <m:r>
                      <a:rPr lang="en-US" sz="27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700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700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700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7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TextBox 1">
                <a:extLst>
                  <a:ext uri="{FF2B5EF4-FFF2-40B4-BE49-F238E27FC236}">
                    <a16:creationId xmlns:a16="http://schemas.microsoft.com/office/drawing/2014/main" id="{B33AB73E-8CA0-4F81-81BD-C25999844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2957" y="1366827"/>
                <a:ext cx="6334167" cy="869341"/>
              </a:xfrm>
              <a:prstGeom prst="rect">
                <a:avLst/>
              </a:prstGeom>
              <a:blipFill>
                <a:blip r:embed="rId19"/>
                <a:stretch>
                  <a:fillRect l="-1829" b="-5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1">
                <a:extLst>
                  <a:ext uri="{FF2B5EF4-FFF2-40B4-BE49-F238E27FC236}">
                    <a16:creationId xmlns:a16="http://schemas.microsoft.com/office/drawing/2014/main" id="{203183B8-2E3C-4E90-BC50-769F6D79BB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2957" y="2540437"/>
                <a:ext cx="5960496" cy="581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9pPr>
              </a:lstStyle>
              <a:p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Vì 5 &gt;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lang="en-US" sz="2700" i="1">
                        <a:latin typeface="Cambria Math" panose="02040503050406030204" pitchFamily="18" charset="0"/>
                        <a:cs typeface="Times New Roman" pitchFamily="18" charset="0"/>
                      </a:rPr>
                      <m:t>&lt;3</m:t>
                    </m:r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en-US" sz="27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7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sup>
                    </m:sSup>
                    <m:r>
                      <a:rPr lang="en-US" sz="27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sSup>
                      <m:sSupPr>
                        <m:ctrlPr>
                          <a:rPr lang="en-US" sz="27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en-US" sz="27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7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sup>
                    </m:sSup>
                  </m:oMath>
                </a14:m>
                <a:endParaRPr lang="en-US" sz="2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TextBox 1">
                <a:extLst>
                  <a:ext uri="{FF2B5EF4-FFF2-40B4-BE49-F238E27FC236}">
                    <a16:creationId xmlns:a16="http://schemas.microsoft.com/office/drawing/2014/main" id="{203183B8-2E3C-4E90-BC50-769F6D79B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2957" y="2540437"/>
                <a:ext cx="5960496" cy="581185"/>
              </a:xfrm>
              <a:prstGeom prst="rect">
                <a:avLst/>
              </a:prstGeom>
              <a:blipFill>
                <a:blip r:embed="rId20"/>
                <a:stretch>
                  <a:fillRect l="-1945" b="-2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3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52" grpId="0"/>
      <p:bldP spid="53" grpId="0"/>
      <p:bldP spid="55" grpId="0"/>
      <p:bldP spid="56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87015" y="3431356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4731" y="1139786"/>
            <a:ext cx="11695971" cy="204377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90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676958" y="5829300"/>
                <a:ext cx="151207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b="1" spc="-75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958" y="5829300"/>
                <a:ext cx="1512071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593706" y="1201242"/>
                <a:ext cx="9098012" cy="99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giá trị biểu thức </a:t>
                </a:r>
                <a:r>
                  <a:rPr lang="en-US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625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.6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06" y="1201242"/>
                <a:ext cx="9098012" cy="999825"/>
              </a:xfrm>
              <a:prstGeom prst="rect">
                <a:avLst/>
              </a:prstGeom>
              <a:blipFill>
                <a:blip r:embed="rId4"/>
                <a:stretch>
                  <a:fillRect l="-1541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09600" y="2438400"/>
                <a:ext cx="274284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14</m:t>
                      </m:r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38400"/>
                <a:ext cx="2742844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3347036" y="2479746"/>
                <a:ext cx="274284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12</m:t>
                      </m:r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36" y="2479746"/>
                <a:ext cx="2742844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084472" y="2465964"/>
                <a:ext cx="274284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11</m:t>
                      </m:r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472" y="2465964"/>
                <a:ext cx="2742844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8821908" y="2452182"/>
                <a:ext cx="274284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908" y="2452182"/>
                <a:ext cx="2742844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117596"/>
            <a:ext cx="5267027" cy="890998"/>
            <a:chOff x="739068" y="1462910"/>
            <a:chExt cx="9473319" cy="1782226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462910"/>
              <a:ext cx="8177917" cy="1782226"/>
              <a:chOff x="739068" y="1462910"/>
              <a:chExt cx="8177917" cy="1782226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05772"/>
                <a:ext cx="6961969" cy="417464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6" y="1462910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856563"/>
                <a:ext cx="617466" cy="473019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4" cy="153908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1785242" y="4148776"/>
            <a:ext cx="9378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fr-F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866900" y="3968636"/>
                <a:ext cx="7044930" cy="763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3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(−4).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fr-FR" sz="3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4.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fr-FR" sz="3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fr-FR" sz="30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6.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968636"/>
                <a:ext cx="7044930" cy="7637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3051570" y="4991100"/>
                <a:ext cx="395883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fr-FR" sz="3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3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3000" i="1">
                          <a:latin typeface="Cambria Math" panose="02040503050406030204" pitchFamily="18" charset="0"/>
                        </a:rPr>
                        <m:t>=12</m:t>
                      </m:r>
                      <m:r>
                        <m:rPr>
                          <m:nor/>
                        </m:rPr>
                        <a:rPr lang="fr-FR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570" y="4991100"/>
                <a:ext cx="3958830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4076700" y="2435524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396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9600" y="3440206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5472" y="992965"/>
            <a:ext cx="11695971" cy="214384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1011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676958" y="5953837"/>
                <a:ext cx="152513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b="1" spc="-75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958" y="5953837"/>
                <a:ext cx="1525133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032304" y="1294640"/>
                <a:ext cx="9417982" cy="11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</a:t>
                </a:r>
                <a:r>
                  <a:rPr lang="vi-VN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 của biểu thức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.2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.2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+12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vi-VN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04" y="1294640"/>
                <a:ext cx="9417982" cy="1137043"/>
              </a:xfrm>
              <a:prstGeom prst="rect">
                <a:avLst/>
              </a:prstGeom>
              <a:blipFill>
                <a:blip r:embed="rId4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09600" y="2514600"/>
                <a:ext cx="274284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=38</m:t>
                      </m:r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GB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14600"/>
                <a:ext cx="2742844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3347036" y="2555946"/>
                <a:ext cx="274284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=30</m:t>
                      </m:r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GB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36" y="2555946"/>
                <a:ext cx="2742844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084472" y="2542164"/>
                <a:ext cx="274284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GB" sz="27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472" y="2542164"/>
                <a:ext cx="2742844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8821908" y="2528382"/>
                <a:ext cx="274284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=32</m:t>
                      </m:r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908" y="2528382"/>
                <a:ext cx="2742844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3054012" y="-29523"/>
            <a:ext cx="5471423" cy="864872"/>
            <a:chOff x="739068" y="1515168"/>
            <a:chExt cx="9473319" cy="172996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729969"/>
              <a:chOff x="739068" y="1515168"/>
              <a:chExt cx="8177919" cy="172996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153908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151245" y="4148776"/>
                <a:ext cx="10012056" cy="512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.2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.2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+12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245" y="4148776"/>
                <a:ext cx="10012056" cy="512576"/>
              </a:xfrm>
              <a:prstGeom prst="rect">
                <a:avLst/>
              </a:prstGeom>
              <a:blipFill>
                <a:blip r:embed="rId9"/>
                <a:stretch>
                  <a:fillRect l="-1157" t="-10714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095500" y="4983480"/>
                <a:ext cx="7044930" cy="512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4983480"/>
                <a:ext cx="7044930" cy="5125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2209800" y="5723396"/>
                <a:ext cx="3958830" cy="512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=3+1+4+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723396"/>
                <a:ext cx="3958830" cy="5125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438900" y="2519434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711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9600" y="3317604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1181100"/>
            <a:ext cx="11695971" cy="204377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1061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676958" y="5953837"/>
                <a:ext cx="166882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b="1" spc="-75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958" y="5953837"/>
                <a:ext cx="1668825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874788" y="1219200"/>
                <a:ext cx="9098012" cy="1302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2: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.2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0,7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</m:oMath>
                </a14:m>
                <a:endParaRPr lang="vi-VN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788" y="1219200"/>
                <a:ext cx="9098012" cy="1302985"/>
              </a:xfrm>
              <a:prstGeom prst="rect">
                <a:avLst/>
              </a:prstGeom>
              <a:blipFill>
                <a:blip r:embed="rId4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09600" y="2438400"/>
                <a:ext cx="2742844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38400"/>
                <a:ext cx="2742844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3347036" y="2479746"/>
                <a:ext cx="2742844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36" y="2479746"/>
                <a:ext cx="274284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084472" y="2465964"/>
                <a:ext cx="2742844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472" y="2465964"/>
                <a:ext cx="2742844" cy="793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8821908" y="2452182"/>
                <a:ext cx="2742844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908" y="2452182"/>
                <a:ext cx="2742844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500139" y="170066"/>
            <a:ext cx="5255202" cy="864872"/>
            <a:chOff x="739068" y="1515168"/>
            <a:chExt cx="9473319" cy="172996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729969"/>
              <a:chOff x="739068" y="1515168"/>
              <a:chExt cx="8177919" cy="172996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153908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981022" y="3572704"/>
                <a:ext cx="7044930" cy="1663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2: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.2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0,7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2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022" y="3572704"/>
                <a:ext cx="7044930" cy="1663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489470" y="5524500"/>
                <a:ext cx="7044930" cy="938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5+8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470" y="5524500"/>
                <a:ext cx="7044930" cy="9389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2464964" y="5638800"/>
            <a:ext cx="39588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552479" y="2556783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E89B89-F0FF-4CB4-A2EC-BE648075986E}"/>
              </a:ext>
            </a:extLst>
          </p:cNvPr>
          <p:cNvSpPr txBox="1"/>
          <p:nvPr/>
        </p:nvSpPr>
        <p:spPr>
          <a:xfrm>
            <a:off x="1335419" y="4224635"/>
            <a:ext cx="148398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9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82BDD7C-B668-4D2E-9502-ADE829AE4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886" y="1352895"/>
            <a:ext cx="2667000" cy="1050925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rgbClr val="FFFFCC"/>
              </a:gs>
              <a:gs pos="100000">
                <a:srgbClr val="99FFCC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30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BEE1092-F83A-47C6-A999-B6AB0A1E7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056" y="2615344"/>
            <a:ext cx="2667000" cy="1500887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rgbClr val="FFFFCC"/>
              </a:gs>
              <a:gs pos="100000">
                <a:srgbClr val="99FFCC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3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72" name="Text Box 8">
                <a:extLst>
                  <a:ext uri="{FF2B5EF4-FFF2-40B4-BE49-F238E27FC236}">
                    <a16:creationId xmlns:a16="http://schemas.microsoft.com/office/drawing/2014/main" id="{2B89A62F-D1DF-45DF-80B1-61BA2D0D41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5583" y="933421"/>
                <a:ext cx="37338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 eaLnBrk="0" hangingPunct="0"/>
                <a:r>
                  <a:rPr lang="en-US" altLang="en-US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solidFill>
                          <a:srgbClr val="021FF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en-US" sz="3200" i="1" dirty="0" err="1">
                        <a:solidFill>
                          <a:srgbClr val="021FF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</m:t>
                    </m:r>
                    <m:sSup>
                      <m:sSupPr>
                        <m:ctrlPr>
                          <a:rPr lang="en-US" altLang="en-US" sz="3200" i="1" dirty="0" smtClean="0">
                            <a:solidFill>
                              <a:srgbClr val="021FF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3200" i="1" dirty="0" smtClean="0">
                            <a:solidFill>
                              <a:srgbClr val="021F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ℕ</m:t>
                        </m:r>
                      </m:e>
                      <m:sup>
                        <m:r>
                          <a:rPr lang="en-US" altLang="en-US" sz="3200" b="0" i="1" dirty="0" smtClean="0">
                            <a:solidFill>
                              <a:srgbClr val="021FF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32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32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khi</a:t>
                </a:r>
                <a:r>
                  <a:rPr lang="en-US" altLang="en-US" sz="32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32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đó</a:t>
                </a:r>
                <a:r>
                  <a:rPr lang="en-US" altLang="en-US" sz="32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  <a:endParaRPr lang="en-US" altLang="en-US" sz="3200" dirty="0">
                  <a:solidFill>
                    <a:srgbClr val="021F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6872" name="Text Box 8">
                <a:extLst>
                  <a:ext uri="{FF2B5EF4-FFF2-40B4-BE49-F238E27FC236}">
                    <a16:creationId xmlns:a16="http://schemas.microsoft.com/office/drawing/2014/main" id="{2B89A62F-D1DF-45DF-80B1-61BA2D0D4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5583" y="933421"/>
                <a:ext cx="3733800" cy="584775"/>
              </a:xfrm>
              <a:prstGeom prst="rect">
                <a:avLst/>
              </a:prstGeom>
              <a:blipFill>
                <a:blip r:embed="rId3"/>
                <a:stretch>
                  <a:fillRect l="-4248" t="-1458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3" name="Text Box 9">
            <a:extLst>
              <a:ext uri="{FF2B5EF4-FFF2-40B4-BE49-F238E27FC236}">
                <a16:creationId xmlns:a16="http://schemas.microsoft.com/office/drawing/2014/main" id="{03E0B4EB-89A3-49C4-B050-5B39ACD5F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30" y="239364"/>
            <a:ext cx="8612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I.1.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Lũy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thừa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mũ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nguyên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altLang="en-US" sz="43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74" name="Text Box 10">
                <a:extLst>
                  <a:ext uri="{FF2B5EF4-FFF2-40B4-BE49-F238E27FC236}">
                    <a16:creationId xmlns:a16="http://schemas.microsoft.com/office/drawing/2014/main" id="{33E992C3-94E3-41AA-A857-B4349F238E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8385" y="2636516"/>
                <a:ext cx="424647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n-US" altLang="en-US" sz="32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* </a:t>
                </a:r>
                <a:r>
                  <a:rPr lang="en-US" altLang="en-US" sz="32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Với</a:t>
                </a:r>
                <a:r>
                  <a:rPr lang="en-US" altLang="en-US" sz="32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solidFill>
                          <a:srgbClr val="021FF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3200" i="1" dirty="0" smtClean="0">
                        <a:solidFill>
                          <a:srgbClr val="021FF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 0</m:t>
                    </m:r>
                  </m:oMath>
                </a14:m>
                <a:r>
                  <a:rPr lang="en-US" altLang="en-US" sz="32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ta </a:t>
                </a:r>
                <a:r>
                  <a:rPr lang="en-US" altLang="en-US" sz="32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có</a:t>
                </a:r>
                <a:r>
                  <a:rPr lang="en-US" altLang="en-US" sz="32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</a:p>
            </p:txBody>
          </p:sp>
        </mc:Choice>
        <mc:Fallback>
          <p:sp>
            <p:nvSpPr>
              <p:cNvPr id="36874" name="Text Box 10">
                <a:extLst>
                  <a:ext uri="{FF2B5EF4-FFF2-40B4-BE49-F238E27FC236}">
                    <a16:creationId xmlns:a16="http://schemas.microsoft.com/office/drawing/2014/main" id="{33E992C3-94E3-41AA-A857-B4349F238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8385" y="2636516"/>
                <a:ext cx="4246472" cy="584775"/>
              </a:xfrm>
              <a:prstGeom prst="rect">
                <a:avLst/>
              </a:prstGeom>
              <a:blipFill>
                <a:blip r:embed="rId4"/>
                <a:stretch>
                  <a:fillRect l="-3587" t="-13542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875" name="Object 11">
            <a:extLst>
              <a:ext uri="{FF2B5EF4-FFF2-40B4-BE49-F238E27FC236}">
                <a16:creationId xmlns:a16="http://schemas.microsoft.com/office/drawing/2014/main" id="{DB3905A8-26EE-4EC9-B340-F1BFDBC55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223904"/>
              </p:ext>
            </p:extLst>
          </p:nvPr>
        </p:nvGraphicFramePr>
        <p:xfrm>
          <a:off x="5512526" y="1664608"/>
          <a:ext cx="1780382" cy="453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2145960" imgH="545760" progId="Equation.DSMT4">
                  <p:embed/>
                </p:oleObj>
              </mc:Choice>
              <mc:Fallback>
                <p:oleObj name="Equation" r:id="rId5" imgW="2145960" imgH="545760" progId="Equation.DSMT4">
                  <p:embed/>
                  <p:pic>
                    <p:nvPicPr>
                      <p:cNvPr id="36875" name="Object 11">
                        <a:extLst>
                          <a:ext uri="{FF2B5EF4-FFF2-40B4-BE49-F238E27FC236}">
                            <a16:creationId xmlns:a16="http://schemas.microsoft.com/office/drawing/2014/main" id="{DB3905A8-26EE-4EC9-B340-F1BFDBC556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526" y="1664608"/>
                        <a:ext cx="1780382" cy="453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2">
            <a:extLst>
              <a:ext uri="{FF2B5EF4-FFF2-40B4-BE49-F238E27FC236}">
                <a16:creationId xmlns:a16="http://schemas.microsoft.com/office/drawing/2014/main" id="{2A0E80C1-DE59-4701-92C3-956A6A06F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890115"/>
              </p:ext>
            </p:extLst>
          </p:nvPr>
        </p:nvGraphicFramePr>
        <p:xfrm>
          <a:off x="5718266" y="2663734"/>
          <a:ext cx="9493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1143000" imgH="545760" progId="Equation.DSMT4">
                  <p:embed/>
                </p:oleObj>
              </mc:Choice>
              <mc:Fallback>
                <p:oleObj name="Equation" r:id="rId7" imgW="1143000" imgH="545760" progId="Equation.DSMT4">
                  <p:embed/>
                  <p:pic>
                    <p:nvPicPr>
                      <p:cNvPr id="36876" name="Object 12">
                        <a:extLst>
                          <a:ext uri="{FF2B5EF4-FFF2-40B4-BE49-F238E27FC236}">
                            <a16:creationId xmlns:a16="http://schemas.microsoft.com/office/drawing/2014/main" id="{2A0E80C1-DE59-4701-92C3-956A6A06F1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266" y="2663734"/>
                        <a:ext cx="9493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3">
            <a:extLst>
              <a:ext uri="{FF2B5EF4-FFF2-40B4-BE49-F238E27FC236}">
                <a16:creationId xmlns:a16="http://schemas.microsoft.com/office/drawing/2014/main" id="{9C79E3B1-9ED3-4F51-9F7D-A3B244DC6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253944"/>
              </p:ext>
            </p:extLst>
          </p:nvPr>
        </p:nvGraphicFramePr>
        <p:xfrm>
          <a:off x="5551715" y="3178560"/>
          <a:ext cx="14335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9" imgW="1726920" imgH="1117440" progId="Equation.DSMT4">
                  <p:embed/>
                </p:oleObj>
              </mc:Choice>
              <mc:Fallback>
                <p:oleObj name="Equation" r:id="rId9" imgW="1726920" imgH="1117440" progId="Equation.DSMT4">
                  <p:embed/>
                  <p:pic>
                    <p:nvPicPr>
                      <p:cNvPr id="36877" name="Object 13">
                        <a:extLst>
                          <a:ext uri="{FF2B5EF4-FFF2-40B4-BE49-F238E27FC236}">
                            <a16:creationId xmlns:a16="http://schemas.microsoft.com/office/drawing/2014/main" id="{9C79E3B1-9ED3-4F51-9F7D-A3B244DC64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715" y="3178560"/>
                        <a:ext cx="14335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6878" name="Text Box 14">
                <a:extLst>
                  <a:ext uri="{FF2B5EF4-FFF2-40B4-BE49-F238E27FC236}">
                    <a16:creationId xmlns:a16="http://schemas.microsoft.com/office/drawing/2014/main" id="{B1C648E6-B088-4FDC-B41D-315FD865FE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1126" y="1644577"/>
                <a:ext cx="35814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 eaLnBrk="0" hangingPunct="0"/>
                <a:r>
                  <a:rPr lang="en-US" altLang="en-US" sz="3200" dirty="0" smtClean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* </a:t>
                </a:r>
                <a:r>
                  <a:rPr lang="en-US" altLang="en-US" sz="32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Với</a:t>
                </a:r>
                <a:r>
                  <a:rPr lang="en-US" altLang="en-US" sz="32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dirty="0" smtClean="0">
                        <a:solidFill>
                          <a:srgbClr val="021FF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3200" i="1" dirty="0" err="1">
                        <a:solidFill>
                          <a:srgbClr val="021FF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3200" i="1" dirty="0" smtClean="0">
                        <a:solidFill>
                          <a:srgbClr val="021FF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en-US" altLang="en-US" sz="32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ta </a:t>
                </a:r>
                <a:r>
                  <a:rPr lang="en-US" altLang="en-US" sz="32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có</a:t>
                </a:r>
                <a:r>
                  <a:rPr lang="en-US" altLang="en-US" sz="32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</a:p>
            </p:txBody>
          </p:sp>
        </mc:Choice>
        <mc:Fallback>
          <p:sp>
            <p:nvSpPr>
              <p:cNvPr id="36878" name="Text Box 14">
                <a:extLst>
                  <a:ext uri="{FF2B5EF4-FFF2-40B4-BE49-F238E27FC236}">
                    <a16:creationId xmlns:a16="http://schemas.microsoft.com/office/drawing/2014/main" id="{B1C648E6-B088-4FDC-B41D-315FD865F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1126" y="1644577"/>
                <a:ext cx="3581400" cy="584775"/>
              </a:xfrm>
              <a:prstGeom prst="rect">
                <a:avLst/>
              </a:prstGeom>
              <a:blipFill>
                <a:blip r:embed="rId11"/>
                <a:stretch>
                  <a:fillRect l="-4429" t="-1458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0" name="Rectangle 16">
            <a:extLst>
              <a:ext uri="{FF2B5EF4-FFF2-40B4-BE49-F238E27FC236}">
                <a16:creationId xmlns:a16="http://schemas.microsoft.com/office/drawing/2014/main" id="{A8452535-774D-4E74-972D-A24250AA1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45" y="4325868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alt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82" name="Rectangle 18">
                <a:extLst>
                  <a:ext uri="{FF2B5EF4-FFF2-40B4-BE49-F238E27FC236}">
                    <a16:creationId xmlns:a16="http://schemas.microsoft.com/office/drawing/2014/main" id="{0801A7FE-E0D0-4F20-B976-4D624F20A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0227" y="4408174"/>
                <a:ext cx="520268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200" dirty="0" smtClean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 smtClean="0">
                            <a:solidFill>
                              <a:srgbClr val="021FF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solidFill>
                              <a:srgbClr val="021FF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rgbClr val="021FF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3200" dirty="0" smtClean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32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rgbClr val="021FF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solidFill>
                              <a:srgbClr val="021FF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rgbClr val="021FF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3200" b="0" i="1" smtClean="0">
                            <a:solidFill>
                              <a:srgbClr val="021FF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3200" dirty="0" smtClean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 smtClean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en-US" sz="3200" dirty="0" smtClean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 smtClean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200" dirty="0" smtClean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 smtClean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endParaRPr lang="en-US" altLang="en-US" sz="3200" dirty="0">
                  <a:solidFill>
                    <a:srgbClr val="021F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882" name="Rectangle 18">
                <a:extLst>
                  <a:ext uri="{FF2B5EF4-FFF2-40B4-BE49-F238E27FC236}">
                    <a16:creationId xmlns:a16="http://schemas.microsoft.com/office/drawing/2014/main" id="{0801A7FE-E0D0-4F20-B976-4D624F20A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0227" y="4408174"/>
                <a:ext cx="5202681" cy="584775"/>
              </a:xfrm>
              <a:prstGeom prst="rect">
                <a:avLst/>
              </a:prstGeom>
              <a:blipFill>
                <a:blip r:embed="rId12"/>
                <a:stretch>
                  <a:fillRect l="-1055" t="-1458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4" name="Rectangle 20">
            <a:extLst>
              <a:ext uri="{FF2B5EF4-FFF2-40B4-BE49-F238E27FC236}">
                <a16:creationId xmlns:a16="http://schemas.microsoft.com/office/drawing/2014/main" id="{92A78D34-BB99-4390-9522-B9C6A155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227" y="5029238"/>
            <a:ext cx="9783910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altLang="en-US" sz="3200" dirty="0">
              <a:solidFill>
                <a:srgbClr val="021F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27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2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/>
      <p:bldP spid="36874" grpId="0"/>
      <p:bldP spid="368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49336" y="3323412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30838" y="985855"/>
            <a:ext cx="11695971" cy="2229305"/>
            <a:chOff x="992187" y="2535099"/>
            <a:chExt cx="22353091" cy="411753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35099"/>
              <a:ext cx="3124200" cy="1052905"/>
              <a:chOff x="534987" y="1614022"/>
              <a:chExt cx="4197167" cy="1210181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614022"/>
                <a:ext cx="3173470" cy="990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676958" y="5953837"/>
                <a:ext cx="12502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958" y="5953837"/>
                <a:ext cx="1250283" cy="461665"/>
              </a:xfrm>
              <a:prstGeom prst="rect">
                <a:avLst/>
              </a:prstGeom>
              <a:blipFill>
                <a:blip r:embed="rId3"/>
                <a:stretch>
                  <a:fillRect l="-390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887823" y="1114806"/>
                <a:ext cx="9517112" cy="1186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23" y="1114806"/>
                <a:ext cx="9517112" cy="1186415"/>
              </a:xfrm>
              <a:prstGeom prst="rect">
                <a:avLst/>
              </a:prstGeom>
              <a:blipFill>
                <a:blip r:embed="rId4"/>
                <a:stretch>
                  <a:fillRect l="-1537" t="-6701" b="-1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81023" y="2501266"/>
                <a:ext cx="2742844" cy="695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23" y="2501266"/>
                <a:ext cx="2742844" cy="6950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3630855" y="2533240"/>
                <a:ext cx="2742844" cy="668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vi-VN" sz="27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27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855" y="2533240"/>
                <a:ext cx="2742844" cy="668003"/>
              </a:xfrm>
              <a:prstGeom prst="rect">
                <a:avLst/>
              </a:prstGeom>
              <a:blipFill>
                <a:blip r:embed="rId6"/>
                <a:stretch>
                  <a:fillRect b="-2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084472" y="2465964"/>
                <a:ext cx="2742844" cy="662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7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27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7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472" y="2465964"/>
                <a:ext cx="2742844" cy="662489"/>
              </a:xfrm>
              <a:prstGeom prst="rect">
                <a:avLst/>
              </a:prstGeom>
              <a:blipFill>
                <a:blip r:embed="rId7"/>
                <a:stretch>
                  <a:fillRect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8417153" y="2414728"/>
                <a:ext cx="1769893" cy="697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153" y="2414728"/>
                <a:ext cx="1769893" cy="6974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526497" y="127398"/>
            <a:ext cx="5586997" cy="864872"/>
            <a:chOff x="739068" y="1515168"/>
            <a:chExt cx="9473319" cy="172996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729969"/>
              <a:chOff x="739068" y="1515168"/>
              <a:chExt cx="8177919" cy="172996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153908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1885674" y="3820773"/>
            <a:ext cx="93780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991353" y="4315140"/>
                <a:ext cx="7044930" cy="764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30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53" y="4315140"/>
                <a:ext cx="7044930" cy="7643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2464964" y="5638800"/>
            <a:ext cx="39588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978824" y="2575972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4576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49336" y="3323412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1181100"/>
            <a:ext cx="11695971" cy="204377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90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676958" y="5953837"/>
                <a:ext cx="12502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958" y="5953837"/>
                <a:ext cx="1250283" cy="461665"/>
              </a:xfrm>
              <a:prstGeom prst="rect">
                <a:avLst/>
              </a:prstGeom>
              <a:blipFill>
                <a:blip r:embed="rId3"/>
                <a:stretch>
                  <a:fillRect l="-390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527913" y="1349030"/>
                <a:ext cx="11772104" cy="1051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:</m:t>
                    </m:r>
                    <m:rad>
                      <m:ra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13" y="1349030"/>
                <a:ext cx="11772104" cy="1051250"/>
              </a:xfrm>
              <a:prstGeom prst="rect">
                <a:avLst/>
              </a:prstGeom>
              <a:blipFill>
                <a:blip r:embed="rId4"/>
                <a:stretch>
                  <a:fillRect l="-1243" b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29855" y="2697415"/>
                <a:ext cx="27428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55" y="2697415"/>
                <a:ext cx="2742844" cy="461665"/>
              </a:xfrm>
              <a:prstGeom prst="rect">
                <a:avLst/>
              </a:prstGeom>
              <a:blipFill>
                <a:blip r:embed="rId5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3630855" y="2533240"/>
                <a:ext cx="2742844" cy="603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855" y="2533240"/>
                <a:ext cx="2742844" cy="603691"/>
              </a:xfrm>
              <a:prstGeom prst="rect">
                <a:avLst/>
              </a:prstGeom>
              <a:blipFill>
                <a:blip r:embed="rId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084472" y="2465964"/>
                <a:ext cx="2742844" cy="62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472" y="2465964"/>
                <a:ext cx="2742844" cy="6284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8821908" y="2452182"/>
                <a:ext cx="2742844" cy="62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908" y="2452182"/>
                <a:ext cx="2742844" cy="6284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21722" y="183507"/>
            <a:ext cx="5182244" cy="864872"/>
            <a:chOff x="739068" y="1515168"/>
            <a:chExt cx="9473319" cy="172996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729969"/>
              <a:chOff x="739068" y="1515168"/>
              <a:chExt cx="8177919" cy="172996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153908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1885674" y="3820773"/>
            <a:ext cx="93780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875541" y="4094502"/>
                <a:ext cx="7044930" cy="132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:</m:t>
                      </m:r>
                      <m:rad>
                        <m:ra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41" y="4094502"/>
                <a:ext cx="7044930" cy="1324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2464964" y="5638800"/>
            <a:ext cx="39588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286598" y="2549702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5301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75203" y="3295341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1181100"/>
            <a:ext cx="11695971" cy="204377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1061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484374" y="5638800"/>
                <a:ext cx="149564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374" y="5638800"/>
                <a:ext cx="1495649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874788" y="1219200"/>
                <a:ext cx="9517112" cy="1113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biểu thức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3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vi-VN" sz="3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vi-VN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3000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vi-VN" sz="3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vi-VN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rad>
                  </m:oMath>
                </a14:m>
                <a:r>
                  <a:rPr lang="vi-V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vi-V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Mệnh đề nào dưới đây đúng?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788" y="1219200"/>
                <a:ext cx="9517112" cy="1113062"/>
              </a:xfrm>
              <a:prstGeom prst="rect">
                <a:avLst/>
              </a:prstGeom>
              <a:blipFill>
                <a:blip r:embed="rId4"/>
                <a:stretch>
                  <a:fillRect l="-1537" b="-15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81023" y="2501266"/>
                <a:ext cx="2742844" cy="694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27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2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7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7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23" y="2501266"/>
                <a:ext cx="2742844" cy="6944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3186793" y="2491469"/>
                <a:ext cx="2742844" cy="701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27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2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vi-VN" sz="27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793" y="2491469"/>
                <a:ext cx="2742844" cy="701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084472" y="2465964"/>
                <a:ext cx="2742844" cy="695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27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2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472" y="2465964"/>
                <a:ext cx="2742844" cy="6951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8821908" y="2452182"/>
                <a:ext cx="2742844" cy="701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27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2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908" y="2452182"/>
                <a:ext cx="2742844" cy="7012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104531"/>
            <a:ext cx="5253965" cy="864872"/>
            <a:chOff x="739068" y="1515168"/>
            <a:chExt cx="9473319" cy="172996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729969"/>
              <a:chOff x="739068" y="1515168"/>
              <a:chExt cx="8177919" cy="172996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153908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1852963" y="3935126"/>
            <a:ext cx="93780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991353" y="4315140"/>
                <a:ext cx="7044930" cy="1041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30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30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vi-VN" sz="30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3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53" y="4315140"/>
                <a:ext cx="7044930" cy="10411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2464964" y="5638800"/>
            <a:ext cx="39588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578702" y="2615868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743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36144" y="3307516"/>
            <a:ext cx="11066405" cy="3283785"/>
            <a:chOff x="1127367" y="6941416"/>
            <a:chExt cx="22135691" cy="6568424"/>
          </a:xfrm>
        </p:grpSpPr>
        <p:sp>
          <p:nvSpPr>
            <p:cNvPr id="125" name="Rounded Rectangle 124"/>
            <p:cNvSpPr/>
            <p:nvPr/>
          </p:nvSpPr>
          <p:spPr>
            <a:xfrm>
              <a:off x="1127367" y="720189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917832"/>
            <a:ext cx="11695971" cy="2307046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1061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676958" y="5953837"/>
                <a:ext cx="159044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b="1" spc="-75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958" y="5953837"/>
                <a:ext cx="1590448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21722" y="1297070"/>
                <a:ext cx="11395533" cy="1031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biểu thức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rad>
                      </m:e>
                    </m:rad>
                  </m:oMath>
                </a14:m>
                <a:r>
                  <a:rPr lang="vi-V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vi-V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Mệnh đề nào dưới đây đúng?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2" y="1297070"/>
                <a:ext cx="11395533" cy="1031821"/>
              </a:xfrm>
              <a:prstGeom prst="rect">
                <a:avLst/>
              </a:prstGeom>
              <a:blipFill>
                <a:blip r:embed="rId4"/>
                <a:stretch>
                  <a:fillRect l="-1230" r="-535" b="-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81023" y="2501266"/>
                <a:ext cx="2742844" cy="694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vi-VN" sz="27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2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7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23" y="2501266"/>
                <a:ext cx="2742844" cy="6944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3657957" y="2491469"/>
                <a:ext cx="2742844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7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27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7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7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27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vi-VN" sz="27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</m:sSup>
                    <m:r>
                      <m:rPr>
                        <m:nor/>
                      </m:rPr>
                      <a:rPr lang="vi-VN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GB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57" y="2491469"/>
                <a:ext cx="2742844" cy="6587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084472" y="2465964"/>
                <a:ext cx="2742844" cy="704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vi-VN" sz="27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2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472" y="2465964"/>
                <a:ext cx="2742844" cy="7041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8821908" y="2452182"/>
                <a:ext cx="2742844" cy="693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vi-VN" sz="27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2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908" y="2452182"/>
                <a:ext cx="2742844" cy="6930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368243" y="52960"/>
            <a:ext cx="5248786" cy="864872"/>
            <a:chOff x="739068" y="1515168"/>
            <a:chExt cx="9473319" cy="172996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729969"/>
              <a:chOff x="739068" y="1515168"/>
              <a:chExt cx="8177919" cy="172996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153908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912709" y="3653816"/>
                <a:ext cx="9378058" cy="1031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rad>
                      </m:e>
                    </m:rad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3000" i="1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ad>
                          <m:ra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e>
                    </m:rad>
                    <m:r>
                      <a:rPr lang="en-US" sz="3000" i="1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ad>
                          <m:ra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rad>
                      </m:e>
                    </m:rad>
                  </m:oMath>
                </a14:m>
                <a:endParaRPr lang="vi-VN" sz="3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709" y="3653816"/>
                <a:ext cx="9378058" cy="1031821"/>
              </a:xfrm>
              <a:prstGeom prst="rect">
                <a:avLst/>
              </a:prstGeom>
              <a:blipFill>
                <a:blip r:embed="rId9"/>
                <a:stretch>
                  <a:fillRect l="-156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219200" y="4833931"/>
                <a:ext cx="7044930" cy="772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30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30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sup>
                      </m:sSup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fr-FR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33931"/>
                <a:ext cx="7044930" cy="7721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2464964" y="5638800"/>
            <a:ext cx="39588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527354" y="2641932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089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45320" y="3792634"/>
            <a:ext cx="11066405" cy="2940335"/>
            <a:chOff x="1127367" y="6941416"/>
            <a:chExt cx="22135691" cy="6568424"/>
          </a:xfrm>
        </p:grpSpPr>
        <p:sp>
          <p:nvSpPr>
            <p:cNvPr id="125" name="Rounded Rectangle 124"/>
            <p:cNvSpPr/>
            <p:nvPr/>
          </p:nvSpPr>
          <p:spPr>
            <a:xfrm>
              <a:off x="1127367" y="720189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1031316"/>
              <a:chOff x="1205494" y="6941416"/>
              <a:chExt cx="3493741" cy="103131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103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771442"/>
            <a:ext cx="11695971" cy="2904389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847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821908" y="5684967"/>
                <a:ext cx="151081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b="1" spc="-75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908" y="5684967"/>
                <a:ext cx="1510812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489983" y="1035424"/>
                <a:ext cx="9820094" cy="1498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a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2018</m:t>
                            </m:r>
                          </m:den>
                        </m:f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2018</m:t>
                        </m:r>
                      </m:deg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983" y="1035424"/>
                <a:ext cx="9820094" cy="1498231"/>
              </a:xfrm>
              <a:prstGeom prst="rect">
                <a:avLst/>
              </a:prstGeom>
              <a:blipFill>
                <a:blip r:embed="rId4"/>
                <a:stretch>
                  <a:fillRect l="-1179" b="-9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39461" y="2610738"/>
                <a:ext cx="2742844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1009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61" y="2610738"/>
                <a:ext cx="2742844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3171509" y="2599003"/>
                <a:ext cx="2742844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1009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509" y="2599003"/>
                <a:ext cx="274284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096000" y="2612790"/>
                <a:ext cx="2742844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1009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12790"/>
                <a:ext cx="2742844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8856149" y="2610738"/>
                <a:ext cx="2742844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201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149" y="2610738"/>
                <a:ext cx="2742844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351605" y="-57557"/>
            <a:ext cx="5082544" cy="864872"/>
            <a:chOff x="739068" y="1515168"/>
            <a:chExt cx="9473319" cy="172996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729969"/>
              <a:chOff x="739068" y="1515168"/>
              <a:chExt cx="8177919" cy="172996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153908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44313" y="4259098"/>
                <a:ext cx="9378058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2018</m:t>
                            </m:r>
                          </m:den>
                        </m:f>
                      </m:sup>
                    </m:sSup>
                    <m:r>
                      <a:rPr lang="en-US" sz="3300" i="1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2018</m:t>
                        </m:r>
                      </m:deg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2018</m:t>
                            </m:r>
                          </m:den>
                        </m:f>
                      </m:sup>
                    </m:sSup>
                    <m:r>
                      <a:rPr lang="en-US" sz="33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2018</m:t>
                            </m:r>
                          </m:den>
                        </m:f>
                      </m:sup>
                    </m:sSup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2018</m:t>
                            </m:r>
                          </m:den>
                        </m:f>
                      </m:sup>
                    </m:sSup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1009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3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13" y="4259098"/>
                <a:ext cx="9378058" cy="790345"/>
              </a:xfrm>
              <a:prstGeom prst="rect">
                <a:avLst/>
              </a:prstGeom>
              <a:blipFill>
                <a:blip r:embed="rId9"/>
                <a:stretch>
                  <a:fillRect l="-1756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971351" y="5258713"/>
                <a:ext cx="8039100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ũ 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1009</m:t>
                          </m:r>
                        </m:den>
                      </m:f>
                      <m:r>
                        <m:rPr>
                          <m:nor/>
                        </m:rP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51" y="5258713"/>
                <a:ext cx="8039100" cy="87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2464964" y="5638800"/>
            <a:ext cx="39588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78224" y="2781300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786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81150" y="3431784"/>
            <a:ext cx="11066405" cy="3312704"/>
            <a:chOff x="1127367" y="6941416"/>
            <a:chExt cx="22135691" cy="6568424"/>
          </a:xfrm>
        </p:grpSpPr>
        <p:sp>
          <p:nvSpPr>
            <p:cNvPr id="125" name="Rounded Rectangle 124"/>
            <p:cNvSpPr/>
            <p:nvPr/>
          </p:nvSpPr>
          <p:spPr>
            <a:xfrm>
              <a:off x="1127367" y="720189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1031316"/>
              <a:chOff x="1205494" y="6941416"/>
              <a:chExt cx="3493741" cy="103131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103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6367" y="690871"/>
            <a:ext cx="11695971" cy="273150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23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821908" y="5684967"/>
                <a:ext cx="12502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908" y="5684967"/>
                <a:ext cx="1250283" cy="461665"/>
              </a:xfrm>
              <a:prstGeom prst="rect">
                <a:avLst/>
              </a:prstGeom>
              <a:blipFill>
                <a:blip r:embed="rId3"/>
                <a:stretch>
                  <a:fillRect l="-390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643037" y="828112"/>
                <a:ext cx="9517112" cy="1680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sz="3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37" y="828112"/>
                <a:ext cx="9517112" cy="1680204"/>
              </a:xfrm>
              <a:prstGeom prst="rect">
                <a:avLst/>
              </a:prstGeom>
              <a:blipFill>
                <a:blip r:embed="rId4"/>
                <a:stretch>
                  <a:fillRect l="-512" t="-4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52917" y="2784215"/>
                <a:ext cx="274284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17" y="2784215"/>
                <a:ext cx="2742844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3171509" y="2819400"/>
                <a:ext cx="274284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509" y="2819400"/>
                <a:ext cx="2742844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096000" y="2833187"/>
                <a:ext cx="274284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33187"/>
                <a:ext cx="2742844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8856149" y="2831135"/>
                <a:ext cx="274284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149" y="2831135"/>
                <a:ext cx="2742844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874944" y="-33033"/>
            <a:ext cx="5221056" cy="864872"/>
            <a:chOff x="739068" y="1515168"/>
            <a:chExt cx="9473319" cy="172996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729969"/>
              <a:chOff x="739068" y="1515168"/>
              <a:chExt cx="8177919" cy="172996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153908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617915" y="3565048"/>
                <a:ext cx="9378058" cy="1331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vi-VN" sz="33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915" y="3565048"/>
                <a:ext cx="9378058" cy="1331198"/>
              </a:xfrm>
              <a:prstGeom prst="rect">
                <a:avLst/>
              </a:prstGeom>
              <a:blipFill>
                <a:blip r:embed="rId9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825198" y="5030676"/>
                <a:ext cx="8039100" cy="1469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3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98" y="5030676"/>
                <a:ext cx="8039100" cy="14695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2464964" y="5638800"/>
            <a:ext cx="39588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666896" y="2828805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42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86367" y="3557428"/>
            <a:ext cx="11066405" cy="2940335"/>
            <a:chOff x="1127367" y="6941416"/>
            <a:chExt cx="22135691" cy="6568424"/>
          </a:xfrm>
        </p:grpSpPr>
        <p:sp>
          <p:nvSpPr>
            <p:cNvPr id="125" name="Rounded Rectangle 124"/>
            <p:cNvSpPr/>
            <p:nvPr/>
          </p:nvSpPr>
          <p:spPr>
            <a:xfrm>
              <a:off x="1127367" y="720189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1031316"/>
              <a:chOff x="1205494" y="6941416"/>
              <a:chExt cx="3493741" cy="103131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103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85356" y="764047"/>
            <a:ext cx="11695971" cy="2725649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23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0270492" y="5915876"/>
                <a:ext cx="142137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7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b="1" spc="-75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492" y="5915876"/>
                <a:ext cx="1421370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905862" y="997331"/>
                <a:ext cx="9517112" cy="629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0,3</m:t>
                        </m:r>
                      </m:sup>
                    </m:sSup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0,7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3,2</m:t>
                        </m:r>
                      </m:sup>
                    </m:sSup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0,2</m:t>
                        </m:r>
                      </m:sup>
                    </m:sSup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862" y="997331"/>
                <a:ext cx="9517112" cy="629083"/>
              </a:xfrm>
              <a:prstGeom prst="rect">
                <a:avLst/>
              </a:prstGeom>
              <a:blipFill>
                <a:blip r:embed="rId4"/>
                <a:stretch>
                  <a:fillRect l="-320" b="-24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76444" y="1830059"/>
                <a:ext cx="5171857" cy="638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3,2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0,3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44" y="1830059"/>
                <a:ext cx="5171857" cy="638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5905018" y="1866900"/>
                <a:ext cx="5029200" cy="638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0,3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3,2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018" y="1866900"/>
                <a:ext cx="5029200" cy="6388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73899" y="2610078"/>
                <a:ext cx="5171857" cy="638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700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0,3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3,2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7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99" y="2610078"/>
                <a:ext cx="5171857" cy="6388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5905018" y="2635278"/>
                <a:ext cx="5029200" cy="638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7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0,3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3,2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018" y="2635278"/>
                <a:ext cx="5029200" cy="6388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162188" y="0"/>
            <a:ext cx="5055071" cy="800681"/>
            <a:chOff x="739068" y="1515168"/>
            <a:chExt cx="9473319" cy="172996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729969"/>
              <a:chOff x="739068" y="1515168"/>
              <a:chExt cx="8177919" cy="172996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153908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789749" y="3708544"/>
                <a:ext cx="9902113" cy="705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0,3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900" i="1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0,008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749" y="3708544"/>
                <a:ext cx="9902113" cy="705642"/>
              </a:xfrm>
              <a:prstGeom prst="rect">
                <a:avLst/>
              </a:prstGeom>
              <a:blipFill>
                <a:blip r:embed="rId9"/>
                <a:stretch>
                  <a:fillRect l="-135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407949" y="4315462"/>
                <a:ext cx="8039100" cy="74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3,2</m:t>
                          </m:r>
                        </m:sup>
                      </m:sSup>
                      <m:r>
                        <a:rPr lang="en-US" sz="29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num>
                            <m:den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  <m:r>
                        <a:rPr lang="en-US" sz="29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0,7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vi-VN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949" y="4315462"/>
                <a:ext cx="8039100" cy="7427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2464964" y="5638800"/>
            <a:ext cx="39588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92424" y="1959461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0C9B1AD-6AA8-41C9-A07E-46C263E92491}"/>
                  </a:ext>
                </a:extLst>
              </p:cNvPr>
              <p:cNvSpPr/>
              <p:nvPr/>
            </p:nvSpPr>
            <p:spPr>
              <a:xfrm>
                <a:off x="1002705" y="5070331"/>
                <a:ext cx="8039100" cy="74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  <m:sup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</m:sSup>
                      <m:r>
                        <a:rPr lang="en-US" sz="29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  <m:r>
                        <a:rPr lang="en-US" sz="29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fr-FR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0C9B1AD-6AA8-41C9-A07E-46C263E92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05" y="5070331"/>
                <a:ext cx="8039100" cy="7427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22807B4-24BC-43A3-A285-B8E1F04AE5D7}"/>
                  </a:ext>
                </a:extLst>
              </p:cNvPr>
              <p:cNvSpPr/>
              <p:nvPr/>
            </p:nvSpPr>
            <p:spPr>
              <a:xfrm>
                <a:off x="788166" y="5712391"/>
                <a:ext cx="9379640" cy="69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fr-FR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en-US" sz="2900" i="1">
                          <a:latin typeface="Cambria Math" panose="02040503050406030204" pitchFamily="18" charset="0"/>
                        </a:rPr>
                        <m:t>&lt;0,008&lt;3</m:t>
                      </m:r>
                      <m:r>
                        <m:rPr>
                          <m:nor/>
                        </m:rPr>
                        <a:rPr lang="fr-FR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fr-FR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9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9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9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e>
                        <m:sup>
                          <m:r>
                            <a:rPr lang="en-US" sz="29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9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9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900" b="1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9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9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9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29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9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9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900" b="1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9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29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9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e>
                        <m:sup>
                          <m:r>
                            <a:rPr lang="en-US" sz="29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9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9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22807B4-24BC-43A3-A285-B8E1F04AE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66" y="5712391"/>
                <a:ext cx="9379640" cy="6907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2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  <p:bldP spid="50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EDCDC20C-1387-4835-BE4C-D35EDA8CD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319297"/>
            <a:ext cx="855316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HƯỚNG DẪN HỌC Ở NHÀ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1/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1, 2, 3, 4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55, 56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28ED238-7A89-497D-972D-4BE4F6DA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1582738"/>
            <a:ext cx="41148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700">
              <a:latin typeface="VNI-Times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1E234-CD92-4678-83A0-7BA939CD4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985923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36DFB3-08E1-4D02-8912-AAA3639C8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985923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70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8B6E48C-8060-447A-B763-0FC02D77C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40" y="1884858"/>
            <a:ext cx="423862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0000FF"/>
                </a:solidFill>
                <a:latin typeface="VNI-Times" pitchFamily="2" charset="0"/>
              </a:rPr>
              <a:t>*</a:t>
            </a:r>
            <a:r>
              <a:rPr lang="en-US" altLang="en-US" sz="2700" b="1" u="sng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700" b="1" u="sng" dirty="0" err="1">
                <a:solidFill>
                  <a:srgbClr val="0000FF"/>
                </a:solidFill>
                <a:latin typeface="VNI-Times" pitchFamily="2" charset="0"/>
              </a:rPr>
              <a:t>Baøi</a:t>
            </a:r>
            <a:r>
              <a:rPr lang="en-US" altLang="en-US" sz="2700" b="1" u="sng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700" b="1" u="sng" dirty="0" err="1">
                <a:solidFill>
                  <a:srgbClr val="0000FF"/>
                </a:solidFill>
                <a:latin typeface="VNI-Times" pitchFamily="2" charset="0"/>
              </a:rPr>
              <a:t>taäp</a:t>
            </a:r>
            <a:r>
              <a:rPr lang="en-US" altLang="en-US" sz="2700" b="1" u="sng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700" b="1" u="sng" dirty="0" err="1">
                <a:solidFill>
                  <a:srgbClr val="0000FF"/>
                </a:solidFill>
                <a:latin typeface="VNI-Times" pitchFamily="2" charset="0"/>
              </a:rPr>
              <a:t>veà</a:t>
            </a:r>
            <a:r>
              <a:rPr lang="en-US" altLang="en-US" sz="2700" b="1" u="sng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700" b="1" u="sng" dirty="0" err="1">
                <a:solidFill>
                  <a:srgbClr val="0000FF"/>
                </a:solidFill>
                <a:latin typeface="VNI-Times" pitchFamily="2" charset="0"/>
              </a:rPr>
              <a:t>nhaø</a:t>
            </a:r>
            <a:r>
              <a:rPr lang="en-US" altLang="en-US" sz="2700" b="1" u="sng" dirty="0">
                <a:solidFill>
                  <a:srgbClr val="0000FF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95E9EAE1-C8B8-48AA-A98A-4879A719E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42" y="3059801"/>
            <a:ext cx="570009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dirty="0">
                <a:latin typeface="VNI-Times" pitchFamily="2" charset="0"/>
              </a:rPr>
              <a:t>1/ </a:t>
            </a:r>
            <a:r>
              <a:rPr lang="en-US" altLang="en-US" sz="2700" dirty="0" err="1">
                <a:latin typeface="VNI-Times" pitchFamily="2" charset="0"/>
              </a:rPr>
              <a:t>Tính</a:t>
            </a:r>
            <a:r>
              <a:rPr lang="en-US" altLang="en-US" sz="2700" dirty="0">
                <a:latin typeface="VNI-Times" pitchFamily="2" charset="0"/>
              </a:rPr>
              <a:t> </a:t>
            </a:r>
            <a:r>
              <a:rPr lang="en-US" altLang="en-US" sz="2700" dirty="0" err="1">
                <a:latin typeface="VNI-Times" pitchFamily="2" charset="0"/>
              </a:rPr>
              <a:t>giaù</a:t>
            </a:r>
            <a:r>
              <a:rPr lang="en-US" altLang="en-US" sz="2700" dirty="0">
                <a:latin typeface="VNI-Times" pitchFamily="2" charset="0"/>
              </a:rPr>
              <a:t> </a:t>
            </a:r>
            <a:r>
              <a:rPr lang="en-US" altLang="en-US" sz="2700" dirty="0" err="1">
                <a:latin typeface="VNI-Times" pitchFamily="2" charset="0"/>
              </a:rPr>
              <a:t>trò</a:t>
            </a:r>
            <a:r>
              <a:rPr lang="en-US" altLang="en-US" sz="2700" dirty="0">
                <a:latin typeface="VNI-Times" pitchFamily="2" charset="0"/>
              </a:rPr>
              <a:t> </a:t>
            </a:r>
            <a:r>
              <a:rPr lang="en-US" altLang="en-US" sz="2700" dirty="0" err="1">
                <a:latin typeface="VNI-Times" pitchFamily="2" charset="0"/>
              </a:rPr>
              <a:t>cuûa</a:t>
            </a:r>
            <a:r>
              <a:rPr lang="en-US" altLang="en-US" sz="2700" dirty="0">
                <a:latin typeface="VNI-Times" pitchFamily="2" charset="0"/>
              </a:rPr>
              <a:t> </a:t>
            </a:r>
            <a:r>
              <a:rPr lang="en-US" altLang="en-US" sz="2700" dirty="0" err="1">
                <a:latin typeface="VNI-Times" pitchFamily="2" charset="0"/>
              </a:rPr>
              <a:t>bieåu</a:t>
            </a:r>
            <a:r>
              <a:rPr lang="en-US" altLang="en-US" sz="2700" dirty="0">
                <a:latin typeface="VNI-Times" pitchFamily="2" charset="0"/>
              </a:rPr>
              <a:t> </a:t>
            </a:r>
            <a:r>
              <a:rPr lang="en-US" altLang="en-US" sz="2700" dirty="0" err="1">
                <a:latin typeface="VNI-Times" pitchFamily="2" charset="0"/>
              </a:rPr>
              <a:t>thöùc</a:t>
            </a:r>
            <a:r>
              <a:rPr lang="en-US" altLang="en-US" sz="2700" dirty="0">
                <a:latin typeface="VNI-Times" pitchFamily="2" charset="0"/>
              </a:rPr>
              <a:t>:</a:t>
            </a:r>
          </a:p>
        </p:txBody>
      </p: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9C2C2654-8793-4EF7-8BC5-213974E0422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80643" y="2699441"/>
          <a:ext cx="4092173" cy="116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3" imgW="1777680" imgH="507960" progId="Equation.DSMT4">
                  <p:embed/>
                </p:oleObj>
              </mc:Choice>
              <mc:Fallback>
                <p:oleObj name="Equation" r:id="rId3" imgW="1777680" imgH="507960" progId="Equation.DSMT4">
                  <p:embed/>
                  <p:pic>
                    <p:nvPicPr>
                      <p:cNvPr id="8" name="Object 9">
                        <a:extLst>
                          <a:ext uri="{FF2B5EF4-FFF2-40B4-BE49-F238E27FC236}">
                            <a16:creationId xmlns:a16="http://schemas.microsoft.com/office/drawing/2014/main" id="{9C2C2654-8793-4EF7-8BC5-213974E042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643" y="2699441"/>
                        <a:ext cx="4092173" cy="1168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>
            <a:extLst>
              <a:ext uri="{FF2B5EF4-FFF2-40B4-BE49-F238E27FC236}">
                <a16:creationId xmlns:a16="http://schemas.microsoft.com/office/drawing/2014/main" id="{94BA88D9-9DA8-4790-83EB-F9EA922F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4265533"/>
            <a:ext cx="798519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dirty="0">
                <a:latin typeface="VNI-Times" pitchFamily="2" charset="0"/>
              </a:rPr>
              <a:t>2/ </a:t>
            </a:r>
            <a:r>
              <a:rPr lang="en-US" altLang="en-US" sz="2700" dirty="0" err="1">
                <a:latin typeface="VNI-Times" pitchFamily="2" charset="0"/>
              </a:rPr>
              <a:t>Ruùt</a:t>
            </a:r>
            <a:r>
              <a:rPr lang="en-US" altLang="en-US" sz="2700" dirty="0">
                <a:latin typeface="VNI-Times" pitchFamily="2" charset="0"/>
              </a:rPr>
              <a:t> </a:t>
            </a:r>
            <a:r>
              <a:rPr lang="en-US" altLang="en-US" sz="2700" dirty="0" err="1">
                <a:latin typeface="VNI-Times" pitchFamily="2" charset="0"/>
              </a:rPr>
              <a:t>goïn</a:t>
            </a:r>
            <a:r>
              <a:rPr lang="en-US" altLang="en-US" sz="2700" dirty="0">
                <a:latin typeface="VNI-Times" pitchFamily="2" charset="0"/>
              </a:rPr>
              <a:t> </a:t>
            </a:r>
            <a:r>
              <a:rPr lang="en-US" altLang="en-US" sz="2700" dirty="0" err="1">
                <a:latin typeface="VNI-Times" pitchFamily="2" charset="0"/>
              </a:rPr>
              <a:t>caùc</a:t>
            </a:r>
            <a:r>
              <a:rPr lang="en-US" altLang="en-US" sz="2700" dirty="0">
                <a:latin typeface="VNI-Times" pitchFamily="2" charset="0"/>
              </a:rPr>
              <a:t> </a:t>
            </a:r>
            <a:r>
              <a:rPr lang="en-US" altLang="en-US" sz="2700" dirty="0" err="1">
                <a:latin typeface="VNI-Times" pitchFamily="2" charset="0"/>
              </a:rPr>
              <a:t>bieåu</a:t>
            </a:r>
            <a:r>
              <a:rPr lang="en-US" altLang="en-US" sz="2700" dirty="0">
                <a:latin typeface="VNI-Times" pitchFamily="2" charset="0"/>
              </a:rPr>
              <a:t> </a:t>
            </a:r>
            <a:r>
              <a:rPr lang="en-US" altLang="en-US" sz="2700" dirty="0" err="1">
                <a:latin typeface="VNI-Times" pitchFamily="2" charset="0"/>
              </a:rPr>
              <a:t>thöùc</a:t>
            </a:r>
            <a:r>
              <a:rPr lang="en-US" altLang="en-US" sz="2700" dirty="0">
                <a:latin typeface="VNI-Times" pitchFamily="2" charset="0"/>
                <a:sym typeface="Wingdings" pitchFamily="2" charset="2"/>
              </a:rPr>
              <a:t>: (</a:t>
            </a:r>
            <a:r>
              <a:rPr lang="en-US" altLang="en-US" sz="2700" dirty="0" err="1">
                <a:latin typeface="VNI-Times" pitchFamily="2" charset="0"/>
                <a:sym typeface="Wingdings" pitchFamily="2" charset="2"/>
              </a:rPr>
              <a:t>vôùi</a:t>
            </a:r>
            <a:r>
              <a:rPr lang="en-US" altLang="en-US" sz="2700" dirty="0">
                <a:latin typeface="VNI-Times" pitchFamily="2" charset="0"/>
                <a:sym typeface="Wingdings" pitchFamily="2" charset="2"/>
              </a:rPr>
              <a:t> </a:t>
            </a:r>
            <a:r>
              <a:rPr lang="en-US" altLang="en-US" sz="2700" dirty="0" err="1">
                <a:latin typeface="VNI-Times" pitchFamily="2" charset="0"/>
                <a:sym typeface="Wingdings" pitchFamily="2" charset="2"/>
              </a:rPr>
              <a:t>ñieàu</a:t>
            </a:r>
            <a:r>
              <a:rPr lang="en-US" altLang="en-US" sz="2700" dirty="0">
                <a:latin typeface="VNI-Times" pitchFamily="2" charset="0"/>
                <a:sym typeface="Wingdings" pitchFamily="2" charset="2"/>
              </a:rPr>
              <a:t> </a:t>
            </a:r>
            <a:r>
              <a:rPr lang="en-US" altLang="en-US" sz="2700" dirty="0" err="1">
                <a:latin typeface="VNI-Times" pitchFamily="2" charset="0"/>
                <a:sym typeface="Wingdings" pitchFamily="2" charset="2"/>
              </a:rPr>
              <a:t>kieän</a:t>
            </a:r>
            <a:r>
              <a:rPr lang="en-US" altLang="en-US" sz="2700" dirty="0">
                <a:latin typeface="VNI-Times" pitchFamily="2" charset="0"/>
                <a:sym typeface="Wingdings" pitchFamily="2" charset="2"/>
              </a:rPr>
              <a:t> </a:t>
            </a:r>
            <a:r>
              <a:rPr lang="en-US" altLang="en-US" sz="2700" dirty="0" err="1">
                <a:latin typeface="VNI-Times" pitchFamily="2" charset="0"/>
                <a:sym typeface="Wingdings" pitchFamily="2" charset="2"/>
              </a:rPr>
              <a:t>xaùc</a:t>
            </a:r>
            <a:r>
              <a:rPr lang="en-US" altLang="en-US" sz="2700" dirty="0">
                <a:latin typeface="VNI-Times" pitchFamily="2" charset="0"/>
                <a:sym typeface="Wingdings" pitchFamily="2" charset="2"/>
              </a:rPr>
              <a:t> </a:t>
            </a:r>
            <a:r>
              <a:rPr lang="en-US" altLang="en-US" sz="2700" dirty="0" err="1">
                <a:latin typeface="VNI-Times" pitchFamily="2" charset="0"/>
                <a:sym typeface="Wingdings" pitchFamily="2" charset="2"/>
              </a:rPr>
              <a:t>ñònh</a:t>
            </a:r>
            <a:r>
              <a:rPr lang="en-US" altLang="en-US" sz="2700" dirty="0">
                <a:latin typeface="VNI-Times" pitchFamily="2" charset="0"/>
                <a:sym typeface="Wingdings" pitchFamily="2" charset="2"/>
              </a:rPr>
              <a:t>)</a:t>
            </a:r>
            <a:endParaRPr lang="en-US" altLang="en-US" sz="2700" dirty="0">
              <a:latin typeface="VNI-Times" pitchFamily="2" charset="0"/>
            </a:endParaRPr>
          </a:p>
        </p:txBody>
      </p:sp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A4001F82-7306-4908-8DBE-9A1E8627A86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33500" y="4743450"/>
          <a:ext cx="3532437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5" imgW="1422360" imgH="698400" progId="Equation.DSMT4">
                  <p:embed/>
                </p:oleObj>
              </mc:Choice>
              <mc:Fallback>
                <p:oleObj name="Equation" r:id="rId5" imgW="1422360" imgH="698400" progId="Equation.DSMT4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A4001F82-7306-4908-8DBE-9A1E8627A8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4743450"/>
                        <a:ext cx="3532437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67DA85CE-A94B-4660-8E12-F1A84705E3D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48400" y="4869772"/>
          <a:ext cx="2987000" cy="1492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7" imgW="1269720" imgH="571320" progId="Equation.DSMT4">
                  <p:embed/>
                </p:oleObj>
              </mc:Choice>
              <mc:Fallback>
                <p:oleObj name="Equation" r:id="rId7" imgW="1269720" imgH="571320" progId="Equation.DSMT4">
                  <p:embed/>
                  <p:pic>
                    <p:nvPicPr>
                      <p:cNvPr id="11" name="Object 12">
                        <a:extLst>
                          <a:ext uri="{FF2B5EF4-FFF2-40B4-BE49-F238E27FC236}">
                            <a16:creationId xmlns:a16="http://schemas.microsoft.com/office/drawing/2014/main" id="{67DA85CE-A94B-4660-8E12-F1A84705E3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869772"/>
                        <a:ext cx="2987000" cy="1492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5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204220" y="2064352"/>
            <a:ext cx="11783560" cy="2279048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lnSpc>
                  <a:spcPct val="150000"/>
                </a:lnSpc>
                <a:defRPr/>
              </a:pPr>
              <a:r>
                <a:rPr 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1088530">
                <a:lnSpc>
                  <a:spcPct val="150000"/>
                </a:lnSpc>
                <a:defRPr/>
              </a:pPr>
              <a:r>
                <a:rPr 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</a:t>
              </a:r>
              <a:r>
                <a:rPr 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CÁM</a:t>
              </a:r>
              <a:r>
                <a:rPr 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EM </a:t>
              </a:r>
              <a:r>
                <a:rPr 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THEO </a:t>
              </a:r>
              <a:r>
                <a:rPr 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DÕI</a:t>
              </a:r>
              <a:endPara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4632587" y="2340641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2511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6" name="Rectangle 236">
            <a:extLst>
              <a:ext uri="{FF2B5EF4-FFF2-40B4-BE49-F238E27FC236}">
                <a16:creationId xmlns:a16="http://schemas.microsoft.com/office/drawing/2014/main" id="{12181333-DCBA-4DC0-9101-D20FCA08C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277" y="330209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VD1: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21F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477" name="Object 237">
            <a:extLst>
              <a:ext uri="{FF2B5EF4-FFF2-40B4-BE49-F238E27FC236}">
                <a16:creationId xmlns:a16="http://schemas.microsoft.com/office/drawing/2014/main" id="{B8E245DF-E70F-4C8F-9E96-AB7845B32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587669"/>
              </p:ext>
            </p:extLst>
          </p:nvPr>
        </p:nvGraphicFramePr>
        <p:xfrm>
          <a:off x="1457438" y="1445777"/>
          <a:ext cx="613568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4038480" imgH="622080" progId="Equation.DSMT4">
                  <p:embed/>
                </p:oleObj>
              </mc:Choice>
              <mc:Fallback>
                <p:oleObj name="Equation" r:id="rId3" imgW="4038480" imgH="622080" progId="Equation.DSMT4">
                  <p:embed/>
                  <p:pic>
                    <p:nvPicPr>
                      <p:cNvPr id="10477" name="Object 237">
                        <a:extLst>
                          <a:ext uri="{FF2B5EF4-FFF2-40B4-BE49-F238E27FC236}">
                            <a16:creationId xmlns:a16="http://schemas.microsoft.com/office/drawing/2014/main" id="{B8E245DF-E70F-4C8F-9E96-AB7845B32A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438" y="1445777"/>
                        <a:ext cx="6135688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8" name="Object 238">
            <a:extLst>
              <a:ext uri="{FF2B5EF4-FFF2-40B4-BE49-F238E27FC236}">
                <a16:creationId xmlns:a16="http://schemas.microsoft.com/office/drawing/2014/main" id="{018C944D-1A78-4592-8147-701BE01D7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557082"/>
              </p:ext>
            </p:extLst>
          </p:nvPr>
        </p:nvGraphicFramePr>
        <p:xfrm>
          <a:off x="1498237" y="3035980"/>
          <a:ext cx="7002463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4609800" imgH="469800" progId="Equation.DSMT4">
                  <p:embed/>
                </p:oleObj>
              </mc:Choice>
              <mc:Fallback>
                <p:oleObj name="Equation" r:id="rId5" imgW="4609800" imgH="469800" progId="Equation.DSMT4">
                  <p:embed/>
                  <p:pic>
                    <p:nvPicPr>
                      <p:cNvPr id="10478" name="Object 238">
                        <a:extLst>
                          <a:ext uri="{FF2B5EF4-FFF2-40B4-BE49-F238E27FC236}">
                            <a16:creationId xmlns:a16="http://schemas.microsoft.com/office/drawing/2014/main" id="{018C944D-1A78-4592-8147-701BE01D7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237" y="3035980"/>
                        <a:ext cx="7002463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9" name="Object 249">
            <a:extLst>
              <a:ext uri="{FF2B5EF4-FFF2-40B4-BE49-F238E27FC236}">
                <a16:creationId xmlns:a16="http://schemas.microsoft.com/office/drawing/2014/main" id="{B91F937D-774B-468B-AC27-AF84A934C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058018"/>
              </p:ext>
            </p:extLst>
          </p:nvPr>
        </p:nvGraphicFramePr>
        <p:xfrm>
          <a:off x="1798683" y="5384836"/>
          <a:ext cx="20859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2654280" imgH="393480" progId="Equation.DSMT4">
                  <p:embed/>
                </p:oleObj>
              </mc:Choice>
              <mc:Fallback>
                <p:oleObj name="Equation" r:id="rId7" imgW="2654280" imgH="393480" progId="Equation.DSMT4">
                  <p:embed/>
                  <p:pic>
                    <p:nvPicPr>
                      <p:cNvPr id="10489" name="Object 249">
                        <a:extLst>
                          <a:ext uri="{FF2B5EF4-FFF2-40B4-BE49-F238E27FC236}">
                            <a16:creationId xmlns:a16="http://schemas.microsoft.com/office/drawing/2014/main" id="{B91F937D-774B-468B-AC27-AF84A934CF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83" y="5384836"/>
                        <a:ext cx="20859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0" name="Object 250">
            <a:extLst>
              <a:ext uri="{FF2B5EF4-FFF2-40B4-BE49-F238E27FC236}">
                <a16:creationId xmlns:a16="http://schemas.microsoft.com/office/drawing/2014/main" id="{5A24CD58-467F-47D8-9526-581341E3A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841249"/>
              </p:ext>
            </p:extLst>
          </p:nvPr>
        </p:nvGraphicFramePr>
        <p:xfrm>
          <a:off x="1483564" y="4235411"/>
          <a:ext cx="3779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9" imgW="2489040" imgH="279360" progId="Equation.DSMT4">
                  <p:embed/>
                </p:oleObj>
              </mc:Choice>
              <mc:Fallback>
                <p:oleObj name="Equation" r:id="rId9" imgW="2489040" imgH="279360" progId="Equation.DSMT4">
                  <p:embed/>
                  <p:pic>
                    <p:nvPicPr>
                      <p:cNvPr id="10490" name="Object 250">
                        <a:extLst>
                          <a:ext uri="{FF2B5EF4-FFF2-40B4-BE49-F238E27FC236}">
                            <a16:creationId xmlns:a16="http://schemas.microsoft.com/office/drawing/2014/main" id="{5A24CD58-467F-47D8-9526-581341E3AA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564" y="4235411"/>
                        <a:ext cx="37798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5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896" name="Text Box 8">
                <a:extLst>
                  <a:ext uri="{FF2B5EF4-FFF2-40B4-BE49-F238E27FC236}">
                    <a16:creationId xmlns:a16="http://schemas.microsoft.com/office/drawing/2014/main" id="{0E5894E5-C3B7-4315-82ED-51D7C53FEC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91" y="937846"/>
                <a:ext cx="1187413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0" hangingPunct="0"/>
                <a:r>
                  <a:rPr lang="en-US" altLang="en-US" sz="2800" i="1" u="sng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Bài</a:t>
                </a:r>
                <a:r>
                  <a:rPr lang="en-US" altLang="en-US" sz="2800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i="1" u="sng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toá</a:t>
                </a:r>
                <a:r>
                  <a:rPr lang="en-US" altLang="en-US" sz="2800" i="1" u="sng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en-US" sz="2800" i="1" u="sng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  <a:r>
                  <a:rPr lang="en-US" altLang="en-US" sz="2800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</a:t>
                </a:r>
                <a:r>
                  <a:rPr lang="en-US" alt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021FF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en-US" sz="2800" i="1" dirty="0" err="1">
                        <a:solidFill>
                          <a:srgbClr val="021FF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</m:t>
                    </m:r>
                    <m:sSup>
                      <m:sSupPr>
                        <m:ctrlPr>
                          <a:rPr lang="en-US" altLang="en-US" sz="2800" i="1" dirty="0" smtClean="0">
                            <a:solidFill>
                              <a:srgbClr val="021FF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i="1" dirty="0" smtClean="0">
                            <a:solidFill>
                              <a:srgbClr val="021F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ℕ</m:t>
                        </m:r>
                      </m:e>
                      <m:sup>
                        <m:r>
                          <a:rPr lang="en-US" altLang="en-US" sz="2800" b="0" i="1" dirty="0" smtClean="0">
                            <a:solidFill>
                              <a:srgbClr val="021FF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800" dirty="0" smtClean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  <a:r>
                  <a:rPr lang="en-US" altLang="en-US" sz="28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Biện</a:t>
                </a:r>
                <a:r>
                  <a:rPr lang="en-US" altLang="en-US" sz="28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luận</a:t>
                </a:r>
                <a:r>
                  <a:rPr lang="en-US" altLang="en-US" sz="28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theo</a:t>
                </a:r>
                <a:r>
                  <a:rPr lang="en-US" altLang="en-US" sz="28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021FF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US" altLang="en-US" sz="28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altLang="en-US" sz="28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nghiệm</a:t>
                </a:r>
                <a:r>
                  <a:rPr lang="en-US" altLang="en-US" sz="28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của</a:t>
                </a:r>
                <a:r>
                  <a:rPr lang="en-US" altLang="en-US" sz="28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phương</a:t>
                </a:r>
                <a:r>
                  <a:rPr lang="en-US" altLang="en-US" sz="28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trình</a:t>
                </a:r>
                <a:r>
                  <a:rPr lang="en-US" altLang="en-US" sz="2800" dirty="0">
                    <a:solidFill>
                      <a:srgbClr val="021F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sz="2800" i="1" baseline="30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= </m:t>
                    </m:r>
                    <m:r>
                      <a:rPr lang="en-US" alt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US" alt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(1).</m:t>
                    </m:r>
                  </m:oMath>
                </a14:m>
                <a:endParaRPr lang="en-US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7896" name="Text Box 8">
                <a:extLst>
                  <a:ext uri="{FF2B5EF4-FFF2-40B4-BE49-F238E27FC236}">
                    <a16:creationId xmlns:a16="http://schemas.microsoft.com/office/drawing/2014/main" id="{0E5894E5-C3B7-4315-82ED-51D7C53FE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691" y="937846"/>
                <a:ext cx="11874138" cy="523220"/>
              </a:xfrm>
              <a:prstGeom prst="rect">
                <a:avLst/>
              </a:prstGeom>
              <a:blipFill>
                <a:blip r:embed="rId3"/>
                <a:stretch>
                  <a:fillRect l="-1079"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897" name="Text Box 9">
                <a:extLst>
                  <a:ext uri="{FF2B5EF4-FFF2-40B4-BE49-F238E27FC236}">
                    <a16:creationId xmlns:a16="http://schemas.microsoft.com/office/drawing/2014/main" id="{2F283D30-82B8-4647-BEA8-440C08AA3E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4924" y="271026"/>
                <a:ext cx="861218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 eaLnBrk="0" hangingPunct="0"/>
                <a:r>
                  <a:rPr lang="en-US" altLang="en-US" sz="28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I.2. </a:t>
                </a:r>
                <a:r>
                  <a:rPr lang="en-US" altLang="en-US" sz="2800" b="1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Phương</a:t>
                </a:r>
                <a:r>
                  <a:rPr lang="en-US" altLang="en-US" sz="28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b="1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trình</a:t>
                </a:r>
                <a:r>
                  <a:rPr lang="en-US" altLang="en-US" sz="28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en-US" sz="4000" b="1" i="1" u="sng" baseline="30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800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𝒃</m:t>
                    </m:r>
                    <m:r>
                      <a:rPr lang="en-US" altLang="en-US" sz="2800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:</m:t>
                    </m:r>
                  </m:oMath>
                </a14:m>
                <a:endParaRPr lang="en-US" altLang="en-US" sz="43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897" name="Text Box 9">
                <a:extLst>
                  <a:ext uri="{FF2B5EF4-FFF2-40B4-BE49-F238E27FC236}">
                    <a16:creationId xmlns:a16="http://schemas.microsoft.com/office/drawing/2014/main" id="{2F283D30-82B8-4647-BEA8-440C08AA3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4924" y="271026"/>
                <a:ext cx="8612188" cy="523220"/>
              </a:xfrm>
              <a:prstGeom prst="rect">
                <a:avLst/>
              </a:prstGeom>
              <a:blipFill>
                <a:blip r:embed="rId4"/>
                <a:stretch>
                  <a:fillRect l="-1415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920" name="Object 32">
            <a:extLst>
              <a:ext uri="{FF2B5EF4-FFF2-40B4-BE49-F238E27FC236}">
                <a16:creationId xmlns:a16="http://schemas.microsoft.com/office/drawing/2014/main" id="{3D41BCA0-92DA-485A-8A3A-B57756075F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9400" y="1358902"/>
          <a:ext cx="9144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5" imgW="914400" imgH="237600" progId="Equation.DSMT4">
                  <p:embed/>
                </p:oleObj>
              </mc:Choice>
              <mc:Fallback>
                <p:oleObj name="Equation" r:id="rId5" imgW="914400" imgH="237600" progId="Equation.DSMT4">
                  <p:embed/>
                  <p:pic>
                    <p:nvPicPr>
                      <p:cNvPr id="37920" name="Object 32">
                        <a:extLst>
                          <a:ext uri="{FF2B5EF4-FFF2-40B4-BE49-F238E27FC236}">
                            <a16:creationId xmlns:a16="http://schemas.microsoft.com/office/drawing/2014/main" id="{3D41BCA0-92DA-485A-8A3A-B57756075F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1358902"/>
                        <a:ext cx="91440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32" name="Group 44">
            <a:extLst>
              <a:ext uri="{FF2B5EF4-FFF2-40B4-BE49-F238E27FC236}">
                <a16:creationId xmlns:a16="http://schemas.microsoft.com/office/drawing/2014/main" id="{13425883-23BD-40F8-81CF-7B78CFE0A364}"/>
              </a:ext>
            </a:extLst>
          </p:cNvPr>
          <p:cNvGrpSpPr>
            <a:grpSpLocks/>
          </p:cNvGrpSpPr>
          <p:nvPr/>
        </p:nvGrpSpPr>
        <p:grpSpPr bwMode="auto">
          <a:xfrm>
            <a:off x="2043907" y="3692491"/>
            <a:ext cx="3827462" cy="3048000"/>
            <a:chOff x="3157" y="2160"/>
            <a:chExt cx="2411" cy="2112"/>
          </a:xfrm>
        </p:grpSpPr>
        <p:pic>
          <p:nvPicPr>
            <p:cNvPr id="37916" name="Picture 28">
              <a:extLst>
                <a:ext uri="{FF2B5EF4-FFF2-40B4-BE49-F238E27FC236}">
                  <a16:creationId xmlns:a16="http://schemas.microsoft.com/office/drawing/2014/main" id="{ED10D4E3-0E2F-4E4D-AC83-247C2C823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" y="2160"/>
              <a:ext cx="2411" cy="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7923" name="Object 35">
              <a:extLst>
                <a:ext uri="{FF2B5EF4-FFF2-40B4-BE49-F238E27FC236}">
                  <a16:creationId xmlns:a16="http://schemas.microsoft.com/office/drawing/2014/main" id="{0862821C-D7E5-44DE-A854-9C8FD07DD52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2208"/>
            <a:ext cx="631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Equation" r:id="rId8" imgW="1206360" imgH="634680" progId="Equation.DSMT4">
                    <p:embed/>
                  </p:oleObj>
                </mc:Choice>
                <mc:Fallback>
                  <p:oleObj name="Equation" r:id="rId8" imgW="1206360" imgH="634680" progId="Equation.DSMT4">
                    <p:embed/>
                    <p:pic>
                      <p:nvPicPr>
                        <p:cNvPr id="37923" name="Object 35">
                          <a:extLst>
                            <a:ext uri="{FF2B5EF4-FFF2-40B4-BE49-F238E27FC236}">
                              <a16:creationId xmlns:a16="http://schemas.microsoft.com/office/drawing/2014/main" id="{0862821C-D7E5-44DE-A854-9C8FD07DD52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208"/>
                          <a:ext cx="631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31" name="Group 43">
            <a:extLst>
              <a:ext uri="{FF2B5EF4-FFF2-40B4-BE49-F238E27FC236}">
                <a16:creationId xmlns:a16="http://schemas.microsoft.com/office/drawing/2014/main" id="{8BBCEE9B-1825-4ECE-B9A4-045BDC76A22F}"/>
              </a:ext>
            </a:extLst>
          </p:cNvPr>
          <p:cNvGrpSpPr>
            <a:grpSpLocks/>
          </p:cNvGrpSpPr>
          <p:nvPr/>
        </p:nvGrpSpPr>
        <p:grpSpPr bwMode="auto">
          <a:xfrm>
            <a:off x="6535738" y="3581400"/>
            <a:ext cx="3903662" cy="3119438"/>
            <a:chOff x="229" y="2112"/>
            <a:chExt cx="2459" cy="2080"/>
          </a:xfrm>
        </p:grpSpPr>
        <p:pic>
          <p:nvPicPr>
            <p:cNvPr id="37915" name="Picture 27">
              <a:extLst>
                <a:ext uri="{FF2B5EF4-FFF2-40B4-BE49-F238E27FC236}">
                  <a16:creationId xmlns:a16="http://schemas.microsoft.com/office/drawing/2014/main" id="{396EC7AE-C0BB-422A-BC39-380127780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" y="2160"/>
              <a:ext cx="2459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7924" name="Object 36">
              <a:extLst>
                <a:ext uri="{FF2B5EF4-FFF2-40B4-BE49-F238E27FC236}">
                  <a16:creationId xmlns:a16="http://schemas.microsoft.com/office/drawing/2014/main" id="{CB67F15F-1DC2-455B-A4B8-A14C1AE74B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8" y="2112"/>
            <a:ext cx="631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Equation" r:id="rId11" imgW="1206360" imgH="634680" progId="Equation.DSMT4">
                    <p:embed/>
                  </p:oleObj>
                </mc:Choice>
                <mc:Fallback>
                  <p:oleObj name="Equation" r:id="rId11" imgW="1206360" imgH="634680" progId="Equation.DSMT4">
                    <p:embed/>
                    <p:pic>
                      <p:nvPicPr>
                        <p:cNvPr id="37924" name="Object 36">
                          <a:extLst>
                            <a:ext uri="{FF2B5EF4-FFF2-40B4-BE49-F238E27FC236}">
                              <a16:creationId xmlns:a16="http://schemas.microsoft.com/office/drawing/2014/main" id="{CB67F15F-1DC2-455B-A4B8-A14C1AE74B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112"/>
                          <a:ext cx="631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27" name="Group 39">
            <a:extLst>
              <a:ext uri="{FF2B5EF4-FFF2-40B4-BE49-F238E27FC236}">
                <a16:creationId xmlns:a16="http://schemas.microsoft.com/office/drawing/2014/main" id="{B3AF4037-F75F-4DA2-AC08-7D18050E210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6300788"/>
            <a:ext cx="3657600" cy="400050"/>
            <a:chOff x="3168" y="3408"/>
            <a:chExt cx="2304" cy="252"/>
          </a:xfrm>
        </p:grpSpPr>
        <p:sp>
          <p:nvSpPr>
            <p:cNvPr id="37919" name="Line 31">
              <a:extLst>
                <a:ext uri="{FF2B5EF4-FFF2-40B4-BE49-F238E27FC236}">
                  <a16:creationId xmlns:a16="http://schemas.microsoft.com/office/drawing/2014/main" id="{3D3D968B-93A3-493B-BBE5-A9D96FB75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648"/>
              <a:ext cx="2304" cy="0"/>
            </a:xfrm>
            <a:prstGeom prst="line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30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37925" name="Object 37">
              <a:extLst>
                <a:ext uri="{FF2B5EF4-FFF2-40B4-BE49-F238E27FC236}">
                  <a16:creationId xmlns:a16="http://schemas.microsoft.com/office/drawing/2014/main" id="{84553218-B717-49DE-84D4-5013FC88C7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3408"/>
            <a:ext cx="525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Equation" r:id="rId13" imgW="1002960" imgH="482400" progId="Equation.DSMT4">
                    <p:embed/>
                  </p:oleObj>
                </mc:Choice>
                <mc:Fallback>
                  <p:oleObj name="Equation" r:id="rId13" imgW="1002960" imgH="482400" progId="Equation.DSMT4">
                    <p:embed/>
                    <p:pic>
                      <p:nvPicPr>
                        <p:cNvPr id="37925" name="Object 37">
                          <a:extLst>
                            <a:ext uri="{FF2B5EF4-FFF2-40B4-BE49-F238E27FC236}">
                              <a16:creationId xmlns:a16="http://schemas.microsoft.com/office/drawing/2014/main" id="{84553218-B717-49DE-84D4-5013FC88C7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408"/>
                          <a:ext cx="525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28" name="Group 40">
            <a:extLst>
              <a:ext uri="{FF2B5EF4-FFF2-40B4-BE49-F238E27FC236}">
                <a16:creationId xmlns:a16="http://schemas.microsoft.com/office/drawing/2014/main" id="{54D9D2B8-0665-413E-A6CB-38BF0927133D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598988"/>
            <a:ext cx="3657600" cy="400050"/>
            <a:chOff x="3168" y="3408"/>
            <a:chExt cx="2304" cy="252"/>
          </a:xfrm>
        </p:grpSpPr>
        <p:sp>
          <p:nvSpPr>
            <p:cNvPr id="37929" name="Line 41">
              <a:extLst>
                <a:ext uri="{FF2B5EF4-FFF2-40B4-BE49-F238E27FC236}">
                  <a16:creationId xmlns:a16="http://schemas.microsoft.com/office/drawing/2014/main" id="{3AEF9766-7FA3-4C53-BE88-87EC8C14C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648"/>
              <a:ext cx="2304" cy="0"/>
            </a:xfrm>
            <a:prstGeom prst="line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30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37930" name="Object 42">
              <a:extLst>
                <a:ext uri="{FF2B5EF4-FFF2-40B4-BE49-F238E27FC236}">
                  <a16:creationId xmlns:a16="http://schemas.microsoft.com/office/drawing/2014/main" id="{84F94949-BF43-4432-85B7-0E1812D03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3408"/>
            <a:ext cx="525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Equation" r:id="rId15" imgW="1002960" imgH="482400" progId="Equation.DSMT4">
                    <p:embed/>
                  </p:oleObj>
                </mc:Choice>
                <mc:Fallback>
                  <p:oleObj name="Equation" r:id="rId15" imgW="1002960" imgH="482400" progId="Equation.DSMT4">
                    <p:embed/>
                    <p:pic>
                      <p:nvPicPr>
                        <p:cNvPr id="37930" name="Object 42">
                          <a:extLst>
                            <a:ext uri="{FF2B5EF4-FFF2-40B4-BE49-F238E27FC236}">
                              <a16:creationId xmlns:a16="http://schemas.microsoft.com/office/drawing/2014/main" id="{84F94949-BF43-4432-85B7-0E1812D03EC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408"/>
                          <a:ext cx="525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933" name="Text Box 45">
                <a:extLst>
                  <a:ext uri="{FF2B5EF4-FFF2-40B4-BE49-F238E27FC236}">
                    <a16:creationId xmlns:a16="http://schemas.microsoft.com/office/drawing/2014/main" id="{3FA316FB-435A-43BA-A788-FEDC687DCC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470" y="1521443"/>
                <a:ext cx="10800579" cy="2031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0" hangingPunct="0">
                  <a:lnSpc>
                    <a:spcPct val="150000"/>
                  </a:lnSpc>
                </a:pPr>
                <a:r>
                  <a:rPr lang="en-US" altLang="en-US" sz="2800" i="1" u="sng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Giải</a:t>
                </a:r>
                <a:r>
                  <a:rPr lang="en-US" altLang="en-US" sz="2800" i="1" u="sng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Xét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trường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= 3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= 2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nghiệm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của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pt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(1)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bằng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giao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điểm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của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đồ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thị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hàm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sz="32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3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hoặc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sz="32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2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với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đường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thẳng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= </m:t>
                    </m:r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𝑏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Nhìn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vào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đồ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thị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ta </a:t>
                </a:r>
                <a:r>
                  <a:rPr lang="vi-V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thấy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  <a:endPara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7933" name="Text Box 45">
                <a:extLst>
                  <a:ext uri="{FF2B5EF4-FFF2-40B4-BE49-F238E27FC236}">
                    <a16:creationId xmlns:a16="http://schemas.microsoft.com/office/drawing/2014/main" id="{3FA316FB-435A-43BA-A788-FEDC687DC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470" y="1521443"/>
                <a:ext cx="10800579" cy="2031325"/>
              </a:xfrm>
              <a:prstGeom prst="rect">
                <a:avLst/>
              </a:prstGeom>
              <a:blipFill>
                <a:blip r:embed="rId17"/>
                <a:stretch>
                  <a:fillRect l="-1186" r="-1186" b="-39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6" dur="3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898 L 3.33333E-6 0.2634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6342 L 3.33333E-6 0.080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794 L 3.33333E-6 -0.0872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379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88" name="Rectangle 36">
            <a:extLst>
              <a:ext uri="{FF2B5EF4-FFF2-40B4-BE49-F238E27FC236}">
                <a16:creationId xmlns:a16="http://schemas.microsoft.com/office/drawing/2014/main" id="{F7660994-04BF-4DE6-99F3-CB1EDED4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732" y="1553705"/>
            <a:ext cx="8192914" cy="15522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BF9B405E-0DE5-4E1D-83C4-64F9C14B5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85801"/>
            <a:ext cx="822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6C424E6-BC55-4EEE-A641-58809C8E1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9E28F4BC-1C0D-4065-9D42-05663E06B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961" name="Text Box 9">
                <a:extLst>
                  <a:ext uri="{FF2B5EF4-FFF2-40B4-BE49-F238E27FC236}">
                    <a16:creationId xmlns:a16="http://schemas.microsoft.com/office/drawing/2014/main" id="{97A58594-5478-4540-B25F-1B6662A64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6366" y="187229"/>
                <a:ext cx="42291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u="sng" dirty="0" smtClean="0">
                    <a:solidFill>
                      <a:srgbClr val="FF0000"/>
                    </a:solidFill>
                  </a:rPr>
                  <a:t>I.3. </a:t>
                </a:r>
                <a:r>
                  <a:rPr lang="en-US" altLang="en-US" b="1" u="sng" dirty="0" err="1">
                    <a:solidFill>
                      <a:srgbClr val="FF0000"/>
                    </a:solidFill>
                  </a:rPr>
                  <a:t>Caên</a:t>
                </a:r>
                <a:r>
                  <a:rPr lang="en-US" alt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b="1" u="sng" dirty="0" err="1">
                    <a:solidFill>
                      <a:srgbClr val="FF0000"/>
                    </a:solidFill>
                  </a:rPr>
                  <a:t>baäc</a:t>
                </a:r>
                <a:r>
                  <a:rPr lang="en-US" altLang="en-US" b="1" u="sng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b="1" u="sng" dirty="0">
                    <a:solidFill>
                      <a:srgbClr val="FF0000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125961" name="Text Box 9">
                <a:extLst>
                  <a:ext uri="{FF2B5EF4-FFF2-40B4-BE49-F238E27FC236}">
                    <a16:creationId xmlns:a16="http://schemas.microsoft.com/office/drawing/2014/main" id="{97A58594-5478-4540-B25F-1B6662A6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6366" y="187229"/>
                <a:ext cx="4229100" cy="584775"/>
              </a:xfrm>
              <a:prstGeom prst="rect">
                <a:avLst/>
              </a:prstGeom>
              <a:blipFill>
                <a:blip r:embed="rId4"/>
                <a:stretch>
                  <a:fillRect l="-3602" t="-1458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62" name="Text Box 10">
            <a:extLst>
              <a:ext uri="{FF2B5EF4-FFF2-40B4-BE49-F238E27FC236}">
                <a16:creationId xmlns:a16="http://schemas.microsoft.com/office/drawing/2014/main" id="{C50FF9BB-BBF6-4306-8275-37A6CF4C5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924362"/>
            <a:ext cx="419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B0F0"/>
                </a:solidFill>
              </a:rPr>
              <a:t>a</a:t>
            </a:r>
            <a:r>
              <a:rPr lang="en-US" altLang="en-US" b="1" u="sng" dirty="0">
                <a:solidFill>
                  <a:srgbClr val="00B0F0"/>
                </a:solidFill>
              </a:rPr>
              <a:t>) </a:t>
            </a:r>
            <a:r>
              <a:rPr lang="en-US" altLang="en-US" b="1" u="sng" dirty="0" err="1">
                <a:solidFill>
                  <a:srgbClr val="00B0F0"/>
                </a:solidFill>
              </a:rPr>
              <a:t>Khaùi</a:t>
            </a:r>
            <a:r>
              <a:rPr lang="en-US" altLang="en-US" b="1" u="sng" dirty="0">
                <a:solidFill>
                  <a:srgbClr val="00B0F0"/>
                </a:solidFill>
              </a:rPr>
              <a:t> </a:t>
            </a:r>
            <a:r>
              <a:rPr lang="en-US" altLang="en-US" b="1" u="sng" dirty="0" err="1">
                <a:solidFill>
                  <a:srgbClr val="00B0F0"/>
                </a:solidFill>
              </a:rPr>
              <a:t>nieäm</a:t>
            </a:r>
            <a:r>
              <a:rPr lang="en-US" altLang="en-US" b="1" u="sng" dirty="0">
                <a:solidFill>
                  <a:srgbClr val="00B0F0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963" name="Text Box 11">
                <a:extLst>
                  <a:ext uri="{FF2B5EF4-FFF2-40B4-BE49-F238E27FC236}">
                    <a16:creationId xmlns:a16="http://schemas.microsoft.com/office/drawing/2014/main" id="{53E5B180-0498-4BCD-8504-6844D4844F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049" y="1698545"/>
                <a:ext cx="9283881" cy="1231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 smtClean="0"/>
                  <a:t>    </a:t>
                </a:r>
                <a:r>
                  <a:rPr lang="en-US" altLang="en-US" sz="2800" dirty="0" smtClean="0"/>
                  <a:t>Cho </a:t>
                </a:r>
                <a:r>
                  <a:rPr lang="en-US" altLang="en-US" sz="2800" dirty="0" err="1"/>
                  <a:t>soá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thöïc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vaø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soá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nguyeân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döông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≥2</m:t>
                        </m:r>
                      </m:e>
                    </m:d>
                  </m:oMath>
                </a14:m>
                <a:r>
                  <a:rPr lang="en-US" altLang="en-US" sz="2800" dirty="0"/>
                  <a:t>    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Soá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ñöôïc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goïi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laø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 err="1"/>
                  <a:t>caên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baäc</a:t>
                </a:r>
                <a:r>
                  <a:rPr lang="en-US" altLang="en-US" sz="28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8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2800" b="1" dirty="0" err="1"/>
                  <a:t>cuûa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soá</a:t>
                </a:r>
                <a:r>
                  <a:rPr lang="en-US" altLang="en-US" sz="28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800" dirty="0"/>
                  <a:t>  </a:t>
                </a:r>
                <a:r>
                  <a:rPr lang="en-US" altLang="en-US" sz="2800" dirty="0" smtClean="0"/>
                  <a:t>neáu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𝒂</m:t>
                    </m:r>
                    <m:r>
                      <a:rPr lang="en-US" altLang="en-US" sz="2800" b="1" i="1" baseline="30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𝒃</m:t>
                    </m:r>
                  </m:oMath>
                </a14:m>
                <a:r>
                  <a:rPr lang="en-US" altLang="en-US" sz="2800" dirty="0" smtClean="0"/>
                  <a:t> </a:t>
                </a:r>
                <a:endParaRPr lang="en-US" altLang="en-US" sz="2800" dirty="0"/>
              </a:p>
            </p:txBody>
          </p:sp>
        </mc:Choice>
        <mc:Fallback>
          <p:sp>
            <p:nvSpPr>
              <p:cNvPr id="125963" name="Text Box 11">
                <a:extLst>
                  <a:ext uri="{FF2B5EF4-FFF2-40B4-BE49-F238E27FC236}">
                    <a16:creationId xmlns:a16="http://schemas.microsoft.com/office/drawing/2014/main" id="{53E5B180-0498-4BCD-8504-6844D4844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4049" y="1698545"/>
                <a:ext cx="9283881" cy="1231106"/>
              </a:xfrm>
              <a:prstGeom prst="rect">
                <a:avLst/>
              </a:prstGeom>
              <a:blipFill>
                <a:blip r:embed="rId5"/>
                <a:stretch>
                  <a:fillRect l="-394" t="-990" b="-128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77" name="Text Box 25">
            <a:extLst>
              <a:ext uri="{FF2B5EF4-FFF2-40B4-BE49-F238E27FC236}">
                <a16:creationId xmlns:a16="http://schemas.microsoft.com/office/drawing/2014/main" id="{9D3CA4F6-D758-470C-8B16-F081FBA45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3576191"/>
            <a:ext cx="3714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3</a:t>
            </a:r>
            <a:r>
              <a:rPr lang="en-US" altLang="en-US" dirty="0"/>
              <a:t> </a:t>
            </a:r>
            <a:r>
              <a:rPr lang="en-US" altLang="en-US" dirty="0" err="1"/>
              <a:t>laø</a:t>
            </a:r>
            <a:r>
              <a:rPr lang="en-US" altLang="en-US" dirty="0"/>
              <a:t> </a:t>
            </a:r>
            <a:r>
              <a:rPr lang="en-US" altLang="en-US" dirty="0" err="1"/>
              <a:t>caên</a:t>
            </a:r>
            <a:r>
              <a:rPr lang="en-US" altLang="en-US" dirty="0"/>
              <a:t> </a:t>
            </a:r>
            <a:r>
              <a:rPr lang="en-US" altLang="en-US" dirty="0" err="1"/>
              <a:t>baäc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00FF"/>
                </a:solidFill>
              </a:rPr>
              <a:t>2</a:t>
            </a:r>
            <a:r>
              <a:rPr lang="en-US" altLang="en-US" dirty="0"/>
              <a:t> </a:t>
            </a:r>
            <a:r>
              <a:rPr lang="en-US" altLang="en-US" dirty="0" err="1"/>
              <a:t>cuûa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C00FF"/>
                </a:solidFill>
              </a:rPr>
              <a:t>9</a:t>
            </a:r>
            <a:r>
              <a:rPr lang="en-US" altLang="en-US" dirty="0"/>
              <a:t>,</a:t>
            </a:r>
          </a:p>
        </p:txBody>
      </p:sp>
      <p:graphicFrame>
        <p:nvGraphicFramePr>
          <p:cNvPr id="125978" name="Object 26">
            <a:extLst>
              <a:ext uri="{FF2B5EF4-FFF2-40B4-BE49-F238E27FC236}">
                <a16:creationId xmlns:a16="http://schemas.microsoft.com/office/drawing/2014/main" id="{63F68C6F-DCFE-4751-8083-F106A48CF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5550" y="3505201"/>
          <a:ext cx="12382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6" imgW="380835" imgH="190417" progId="Equation.DSMT4">
                  <p:embed/>
                </p:oleObj>
              </mc:Choice>
              <mc:Fallback>
                <p:oleObj name="Equation" r:id="rId6" imgW="380835" imgH="190417" progId="Equation.DSMT4">
                  <p:embed/>
                  <p:pic>
                    <p:nvPicPr>
                      <p:cNvPr id="125978" name="Object 26">
                        <a:extLst>
                          <a:ext uri="{FF2B5EF4-FFF2-40B4-BE49-F238E27FC236}">
                            <a16:creationId xmlns:a16="http://schemas.microsoft.com/office/drawing/2014/main" id="{63F68C6F-DCFE-4751-8083-F106A48CF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3505201"/>
                        <a:ext cx="12382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5979" name="Text Box 27">
                <a:extLst>
                  <a:ext uri="{FF2B5EF4-FFF2-40B4-BE49-F238E27FC236}">
                    <a16:creationId xmlns:a16="http://schemas.microsoft.com/office/drawing/2014/main" id="{FFBB3F0D-C515-46D1-B039-1BC13E029F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049" y="4267200"/>
                <a:ext cx="40767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laø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caên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baäc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cuûa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olidFill>
                      <a:srgbClr val="CC00FF"/>
                    </a:solidFill>
                  </a:rPr>
                  <a:t>9</a:t>
                </a:r>
                <a:r>
                  <a:rPr lang="en-US" altLang="en-US" dirty="0"/>
                  <a:t>, </a:t>
                </a:r>
              </a:p>
            </p:txBody>
          </p:sp>
        </mc:Choice>
        <mc:Fallback>
          <p:sp>
            <p:nvSpPr>
              <p:cNvPr id="125979" name="Text Box 27">
                <a:extLst>
                  <a:ext uri="{FF2B5EF4-FFF2-40B4-BE49-F238E27FC236}">
                    <a16:creationId xmlns:a16="http://schemas.microsoft.com/office/drawing/2014/main" id="{FFBB3F0D-C515-46D1-B039-1BC13E029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4049" y="4267200"/>
                <a:ext cx="4076701" cy="584775"/>
              </a:xfrm>
              <a:prstGeom prst="rect">
                <a:avLst/>
              </a:prstGeom>
              <a:blipFill>
                <a:blip r:embed="rId8"/>
                <a:stretch>
                  <a:fillRect t="-13542" r="-4192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5980" name="Object 28">
            <a:extLst>
              <a:ext uri="{FF2B5EF4-FFF2-40B4-BE49-F238E27FC236}">
                <a16:creationId xmlns:a16="http://schemas.microsoft.com/office/drawing/2014/main" id="{14CE357B-AFD2-4E8C-B002-BC8E39F441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0314" y="4116388"/>
          <a:ext cx="18573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9" imgW="571252" imgH="253890" progId="Equation.DSMT4">
                  <p:embed/>
                </p:oleObj>
              </mc:Choice>
              <mc:Fallback>
                <p:oleObj name="Equation" r:id="rId9" imgW="571252" imgH="253890" progId="Equation.DSMT4">
                  <p:embed/>
                  <p:pic>
                    <p:nvPicPr>
                      <p:cNvPr id="125980" name="Object 28">
                        <a:extLst>
                          <a:ext uri="{FF2B5EF4-FFF2-40B4-BE49-F238E27FC236}">
                            <a16:creationId xmlns:a16="http://schemas.microsoft.com/office/drawing/2014/main" id="{14CE357B-AFD2-4E8C-B002-BC8E39F441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4116388"/>
                        <a:ext cx="18573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5981" name="Text Box 29">
                <a:extLst>
                  <a:ext uri="{FF2B5EF4-FFF2-40B4-BE49-F238E27FC236}">
                    <a16:creationId xmlns:a16="http://schemas.microsoft.com/office/drawing/2014/main" id="{285B4863-67A4-45A1-8BCE-64D20953EE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049" y="5048250"/>
                <a:ext cx="44958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laø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caên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baäc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olidFill>
                      <a:srgbClr val="0000FF"/>
                    </a:solidFill>
                  </a:rPr>
                  <a:t>3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cuûa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olidFill>
                      <a:srgbClr val="CC00FF"/>
                    </a:solidFill>
                  </a:rPr>
                  <a:t>– 8 </a:t>
                </a:r>
                <a:r>
                  <a:rPr lang="en-US" altLang="en-US" dirty="0"/>
                  <a:t>,</a:t>
                </a:r>
              </a:p>
            </p:txBody>
          </p:sp>
        </mc:Choice>
        <mc:Fallback>
          <p:sp>
            <p:nvSpPr>
              <p:cNvPr id="125981" name="Text Box 29">
                <a:extLst>
                  <a:ext uri="{FF2B5EF4-FFF2-40B4-BE49-F238E27FC236}">
                    <a16:creationId xmlns:a16="http://schemas.microsoft.com/office/drawing/2014/main" id="{285B4863-67A4-45A1-8BCE-64D20953E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4049" y="5048250"/>
                <a:ext cx="4495801" cy="584775"/>
              </a:xfrm>
              <a:prstGeom prst="rect">
                <a:avLst/>
              </a:prstGeom>
              <a:blipFill>
                <a:blip r:embed="rId11"/>
                <a:stretch>
                  <a:fillRect t="-13542" r="-1900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5982" name="Object 30">
            <a:extLst>
              <a:ext uri="{FF2B5EF4-FFF2-40B4-BE49-F238E27FC236}">
                <a16:creationId xmlns:a16="http://schemas.microsoft.com/office/drawing/2014/main" id="{7905EA38-E0EA-4B1C-B708-5557F43DFC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6875" y="4859339"/>
          <a:ext cx="20780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12" imgW="647419" imgH="253890" progId="Equation.DSMT4">
                  <p:embed/>
                </p:oleObj>
              </mc:Choice>
              <mc:Fallback>
                <p:oleObj name="Equation" r:id="rId12" imgW="647419" imgH="253890" progId="Equation.DSMT4">
                  <p:embed/>
                  <p:pic>
                    <p:nvPicPr>
                      <p:cNvPr id="125982" name="Object 30">
                        <a:extLst>
                          <a:ext uri="{FF2B5EF4-FFF2-40B4-BE49-F238E27FC236}">
                            <a16:creationId xmlns:a16="http://schemas.microsoft.com/office/drawing/2014/main" id="{7905EA38-E0EA-4B1C-B708-5557F43DFC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4859339"/>
                        <a:ext cx="20780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3" name="Text Box 31">
            <a:extLst>
              <a:ext uri="{FF2B5EF4-FFF2-40B4-BE49-F238E27FC236}">
                <a16:creationId xmlns:a16="http://schemas.microsoft.com/office/drawing/2014/main" id="{143C4DB2-CC82-4FE3-B1B0-88602991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599" y="5886450"/>
            <a:ext cx="4071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 </a:t>
            </a:r>
            <a:r>
              <a:rPr lang="en-US" altLang="en-US" dirty="0" err="1"/>
              <a:t>laø</a:t>
            </a:r>
            <a:r>
              <a:rPr lang="en-US" altLang="en-US" dirty="0"/>
              <a:t> </a:t>
            </a:r>
            <a:r>
              <a:rPr lang="en-US" altLang="en-US" dirty="0" err="1"/>
              <a:t>caên</a:t>
            </a:r>
            <a:r>
              <a:rPr lang="en-US" altLang="en-US" dirty="0"/>
              <a:t> </a:t>
            </a:r>
            <a:r>
              <a:rPr lang="en-US" altLang="en-US" dirty="0" err="1"/>
              <a:t>baäc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00FF"/>
                </a:solidFill>
              </a:rPr>
              <a:t>5</a:t>
            </a:r>
            <a:r>
              <a:rPr lang="en-US" altLang="en-US" dirty="0"/>
              <a:t> </a:t>
            </a:r>
            <a:r>
              <a:rPr lang="en-US" altLang="en-US" dirty="0" err="1"/>
              <a:t>cuûa</a:t>
            </a:r>
            <a:r>
              <a:rPr lang="en-US" altLang="en-US" dirty="0"/>
              <a:t>      </a:t>
            </a:r>
            <a:r>
              <a:rPr lang="en-US" altLang="en-US" dirty="0" smtClean="0"/>
              <a:t>,</a:t>
            </a:r>
            <a:endParaRPr lang="en-US" altLang="en-US" dirty="0"/>
          </a:p>
        </p:txBody>
      </p:sp>
      <p:graphicFrame>
        <p:nvGraphicFramePr>
          <p:cNvPr id="125984" name="Object 32">
            <a:extLst>
              <a:ext uri="{FF2B5EF4-FFF2-40B4-BE49-F238E27FC236}">
                <a16:creationId xmlns:a16="http://schemas.microsoft.com/office/drawing/2014/main" id="{C592E25B-5EED-40C9-9C56-9B33CE4BF3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2189" y="5607050"/>
          <a:ext cx="407987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14" imgW="139700" imgH="368300" progId="Equation.DSMT4">
                  <p:embed/>
                </p:oleObj>
              </mc:Choice>
              <mc:Fallback>
                <p:oleObj name="Equation" r:id="rId14" imgW="139700" imgH="368300" progId="Equation.DSMT4">
                  <p:embed/>
                  <p:pic>
                    <p:nvPicPr>
                      <p:cNvPr id="125984" name="Object 32">
                        <a:extLst>
                          <a:ext uri="{FF2B5EF4-FFF2-40B4-BE49-F238E27FC236}">
                            <a16:creationId xmlns:a16="http://schemas.microsoft.com/office/drawing/2014/main" id="{C592E25B-5EED-40C9-9C56-9B33CE4BF3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9" y="5607050"/>
                        <a:ext cx="407987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5" name="Object 33">
            <a:extLst>
              <a:ext uri="{FF2B5EF4-FFF2-40B4-BE49-F238E27FC236}">
                <a16:creationId xmlns:a16="http://schemas.microsoft.com/office/drawing/2014/main" id="{E97DDBFF-7D04-45FB-BF64-D71E6F7CB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0689" y="5702301"/>
          <a:ext cx="61753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16" imgW="215806" imgH="368140" progId="Equation.DSMT4">
                  <p:embed/>
                </p:oleObj>
              </mc:Choice>
              <mc:Fallback>
                <p:oleObj name="Equation" r:id="rId16" imgW="215806" imgH="368140" progId="Equation.DSMT4">
                  <p:embed/>
                  <p:pic>
                    <p:nvPicPr>
                      <p:cNvPr id="125985" name="Object 33">
                        <a:extLst>
                          <a:ext uri="{FF2B5EF4-FFF2-40B4-BE49-F238E27FC236}">
                            <a16:creationId xmlns:a16="http://schemas.microsoft.com/office/drawing/2014/main" id="{E97DDBFF-7D04-45FB-BF64-D71E6F7CB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9" y="5702301"/>
                        <a:ext cx="617537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6" name="Object 34">
            <a:extLst>
              <a:ext uri="{FF2B5EF4-FFF2-40B4-BE49-F238E27FC236}">
                <a16:creationId xmlns:a16="http://schemas.microsoft.com/office/drawing/2014/main" id="{6500BD96-E966-409F-91B3-BBF67693EE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6875" y="5462588"/>
          <a:ext cx="191770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18" imgW="634725" imgH="431613" progId="Equation.DSMT4">
                  <p:embed/>
                </p:oleObj>
              </mc:Choice>
              <mc:Fallback>
                <p:oleObj name="Equation" r:id="rId18" imgW="634725" imgH="431613" progId="Equation.DSMT4">
                  <p:embed/>
                  <p:pic>
                    <p:nvPicPr>
                      <p:cNvPr id="125986" name="Object 34">
                        <a:extLst>
                          <a:ext uri="{FF2B5EF4-FFF2-40B4-BE49-F238E27FC236}">
                            <a16:creationId xmlns:a16="http://schemas.microsoft.com/office/drawing/2014/main" id="{6500BD96-E966-409F-91B3-BBF67693E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5462588"/>
                        <a:ext cx="191770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7" name="Text Box 35">
            <a:extLst>
              <a:ext uri="{FF2B5EF4-FFF2-40B4-BE49-F238E27FC236}">
                <a16:creationId xmlns:a16="http://schemas.microsoft.com/office/drawing/2014/main" id="{73D9F337-489F-4671-8966-18689549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" y="3146562"/>
            <a:ext cx="2171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u="sng" dirty="0">
                <a:solidFill>
                  <a:srgbClr val="0000FF"/>
                </a:solidFill>
              </a:rPr>
              <a:t>:</a:t>
            </a:r>
            <a:endParaRPr lang="en-US" altLang="en-US" b="1" u="sng" dirty="0">
              <a:solidFill>
                <a:srgbClr val="0000FF"/>
              </a:solidFill>
            </a:endParaRPr>
          </a:p>
        </p:txBody>
      </p:sp>
      <p:sp>
        <p:nvSpPr>
          <p:cNvPr id="125989" name="Text Box 37">
            <a:extLst>
              <a:ext uri="{FF2B5EF4-FFF2-40B4-BE49-F238E27FC236}">
                <a16:creationId xmlns:a16="http://schemas.microsoft.com/office/drawing/2014/main" id="{84E31D1E-700C-4006-9AA7-9F2C2161D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3562351"/>
            <a:ext cx="723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vì</a:t>
            </a:r>
            <a:endParaRPr lang="en-US" altLang="en-US" dirty="0"/>
          </a:p>
        </p:txBody>
      </p:sp>
      <p:sp>
        <p:nvSpPr>
          <p:cNvPr id="125990" name="Text Box 38">
            <a:extLst>
              <a:ext uri="{FF2B5EF4-FFF2-40B4-BE49-F238E27FC236}">
                <a16:creationId xmlns:a16="http://schemas.microsoft.com/office/drawing/2014/main" id="{36C220FC-77C7-4FCA-8C1F-FEC42283C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246564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vì</a:t>
            </a:r>
          </a:p>
        </p:txBody>
      </p:sp>
      <p:sp>
        <p:nvSpPr>
          <p:cNvPr id="125991" name="Text Box 39">
            <a:extLst>
              <a:ext uri="{FF2B5EF4-FFF2-40B4-BE49-F238E27FC236}">
                <a16:creationId xmlns:a16="http://schemas.microsoft.com/office/drawing/2014/main" id="{713E6FE9-07CF-4064-B0B0-44311E45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027614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vì</a:t>
            </a:r>
          </a:p>
        </p:txBody>
      </p:sp>
      <p:sp>
        <p:nvSpPr>
          <p:cNvPr id="125992" name="Text Box 40">
            <a:extLst>
              <a:ext uri="{FF2B5EF4-FFF2-40B4-BE49-F238E27FC236}">
                <a16:creationId xmlns:a16="http://schemas.microsoft.com/office/drawing/2014/main" id="{F562B68E-528F-4B49-8033-F3F0515CD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5867401"/>
            <a:ext cx="723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vì</a:t>
            </a:r>
          </a:p>
        </p:txBody>
      </p:sp>
    </p:spTree>
    <p:extLst>
      <p:ext uri="{BB962C8B-B14F-4D97-AF65-F5344CB8AC3E}">
        <p14:creationId xmlns:p14="http://schemas.microsoft.com/office/powerpoint/2010/main" val="4261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8" grpId="0" animBg="1"/>
      <p:bldP spid="125961" grpId="0"/>
      <p:bldP spid="125962" grpId="0"/>
      <p:bldP spid="125963" grpId="0"/>
      <p:bldP spid="125977" grpId="0"/>
      <p:bldP spid="125979" grpId="0"/>
      <p:bldP spid="125981" grpId="0"/>
      <p:bldP spid="125983" grpId="0"/>
      <p:bldP spid="125987" grpId="0"/>
      <p:bldP spid="125989" grpId="0"/>
      <p:bldP spid="125990" grpId="0"/>
      <p:bldP spid="125991" grpId="0"/>
      <p:bldP spid="1259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244085CC-7AB3-44C5-9516-F9674E606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920EEF6-65B2-4A7E-B0D5-933CDDD78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6198" name="Text Box 6">
                <a:extLst>
                  <a:ext uri="{FF2B5EF4-FFF2-40B4-BE49-F238E27FC236}">
                    <a16:creationId xmlns:a16="http://schemas.microsoft.com/office/drawing/2014/main" id="{5C91713E-18B3-4DD8-B8EE-897548055D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6143" y="990712"/>
                <a:ext cx="89154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 err="1"/>
                  <a:t>Döïa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vaøo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soá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nghieäm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cuûa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phöông</a:t>
                </a:r>
                <a:r>
                  <a:rPr lang="en-US" altLang="en-US" dirty="0"/>
                  <a:t> </a:t>
                </a:r>
                <a:r>
                  <a:rPr lang="en-US" altLang="en-US" dirty="0" err="1" smtClean="0"/>
                  <a:t>trình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en-US" sz="4400" b="1" i="1" u="sng" baseline="30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𝒃</m:t>
                    </m:r>
                  </m:oMath>
                </a14:m>
                <a:r>
                  <a:rPr lang="en-US" altLang="en-US" dirty="0" smtClean="0"/>
                  <a:t>  </a:t>
                </a:r>
                <a:endParaRPr lang="en-US" altLang="en-US" dirty="0"/>
              </a:p>
            </p:txBody>
          </p:sp>
        </mc:Choice>
        <mc:Fallback>
          <p:sp>
            <p:nvSpPr>
              <p:cNvPr id="136198" name="Text Box 6">
                <a:extLst>
                  <a:ext uri="{FF2B5EF4-FFF2-40B4-BE49-F238E27FC236}">
                    <a16:creationId xmlns:a16="http://schemas.microsoft.com/office/drawing/2014/main" id="{5C91713E-18B3-4DD8-B8EE-897548055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6143" y="990712"/>
                <a:ext cx="8915400" cy="584775"/>
              </a:xfrm>
              <a:prstGeom prst="rect">
                <a:avLst/>
              </a:prstGeom>
              <a:blipFill>
                <a:blip r:embed="rId3"/>
                <a:stretch>
                  <a:fillRect l="-1709" t="-13684" b="-34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201" name="Text Box 9">
                <a:extLst>
                  <a:ext uri="{FF2B5EF4-FFF2-40B4-BE49-F238E27FC236}">
                    <a16:creationId xmlns:a16="http://schemas.microsoft.com/office/drawing/2014/main" id="{F6FA008A-7C5E-4354-A9C7-EE1CAA0D35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3061" y="1760025"/>
                <a:ext cx="10140996" cy="636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marL="428625" indent="-428625" eaLnBrk="1" hangingPunct="1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+mn-lt"/>
                      </a:rPr>
                      <m:t>𝑛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US" altLang="en-US" dirty="0" err="1" smtClean="0">
                    <a:solidFill>
                      <a:srgbClr val="FF0000"/>
                    </a:solidFill>
                    <a:latin typeface="+mn-lt"/>
                  </a:rPr>
                  <a:t>lẻ</a:t>
                </a:r>
                <a:r>
                  <a:rPr lang="en-US" altLang="en-US" dirty="0" smtClean="0">
                    <a:latin typeface="+mn-lt"/>
                  </a:rPr>
                  <a:t> </a:t>
                </a:r>
                <a:r>
                  <a:rPr lang="en-US" altLang="en-US" dirty="0" err="1" smtClean="0">
                    <a:latin typeface="+mn-lt"/>
                  </a:rPr>
                  <a:t>và</a:t>
                </a:r>
                <a:r>
                  <a:rPr lang="en-US" altLang="en-US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21FF8"/>
                        </a:solidFill>
                        <a:latin typeface="+mn-lt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en-US" i="1" dirty="0" err="1">
                        <a:solidFill>
                          <a:srgbClr val="021FF8"/>
                        </a:solidFill>
                        <a:latin typeface="+mn-lt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i="1" dirty="0">
                        <a:solidFill>
                          <a:srgbClr val="021FF8"/>
                        </a:solidFill>
                        <a:latin typeface="+mn-lt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en-US" altLang="en-US" dirty="0" smtClean="0">
                    <a:latin typeface="+mn-lt"/>
                  </a:rPr>
                  <a:t>: </a:t>
                </a:r>
                <a:r>
                  <a:rPr lang="en-US" altLang="en-US" dirty="0" err="1" smtClean="0">
                    <a:latin typeface="+mn-lt"/>
                  </a:rPr>
                  <a:t>Có</a:t>
                </a:r>
                <a:r>
                  <a:rPr lang="en-US" altLang="en-US" dirty="0" smtClean="0">
                    <a:latin typeface="+mn-lt"/>
                  </a:rPr>
                  <a:t> </a:t>
                </a:r>
                <a:r>
                  <a:rPr lang="en-US" altLang="en-US" dirty="0" err="1">
                    <a:latin typeface="+mn-lt"/>
                  </a:rPr>
                  <a:t>duy</a:t>
                </a:r>
                <a:r>
                  <a:rPr lang="en-US" altLang="en-US" dirty="0">
                    <a:latin typeface="+mn-lt"/>
                  </a:rPr>
                  <a:t> </a:t>
                </a:r>
                <a:r>
                  <a:rPr lang="en-US" altLang="en-US" dirty="0" err="1" smtClean="0">
                    <a:latin typeface="+mn-lt"/>
                  </a:rPr>
                  <a:t>nhất</a:t>
                </a:r>
                <a:r>
                  <a:rPr lang="en-US" altLang="en-US" dirty="0" smtClean="0">
                    <a:latin typeface="+mn-lt"/>
                  </a:rPr>
                  <a:t> </a:t>
                </a:r>
                <a:r>
                  <a:rPr lang="en-US" altLang="en-US" dirty="0">
                    <a:latin typeface="+mn-lt"/>
                  </a:rPr>
                  <a:t>1 </a:t>
                </a:r>
                <a:r>
                  <a:rPr lang="en-US" altLang="en-US" dirty="0" err="1" smtClean="0">
                    <a:latin typeface="+mn-lt"/>
                  </a:rPr>
                  <a:t>căn</a:t>
                </a:r>
                <a:r>
                  <a:rPr lang="en-US" altLang="en-US" dirty="0" smtClean="0">
                    <a:latin typeface="+mn-lt"/>
                  </a:rPr>
                  <a:t> </a:t>
                </a:r>
                <a:r>
                  <a:rPr lang="en-US" altLang="en-US" dirty="0" err="1" smtClean="0">
                    <a:latin typeface="+mn-lt"/>
                  </a:rPr>
                  <a:t>bậc</a:t>
                </a:r>
                <a:r>
                  <a:rPr lang="en-US" altLang="en-US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+mn-lt"/>
                      </a:rPr>
                      <m:t>𝑛</m:t>
                    </m:r>
                  </m:oMath>
                </a14:m>
                <a:r>
                  <a:rPr lang="en-US" altLang="en-US" dirty="0">
                    <a:latin typeface="+mn-lt"/>
                  </a:rPr>
                  <a:t> </a:t>
                </a:r>
                <a:r>
                  <a:rPr lang="en-US" altLang="en-US" dirty="0" smtClean="0">
                    <a:latin typeface="+mn-lt"/>
                  </a:rPr>
                  <a:t>của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+mn-lt"/>
                      </a:rPr>
                      <m:t>𝑏</m:t>
                    </m:r>
                  </m:oMath>
                </a14:m>
                <a:r>
                  <a:rPr lang="en-US" altLang="en-US" dirty="0" smtClean="0">
                    <a:latin typeface="+mn-lt"/>
                  </a:rPr>
                  <a:t>. </a:t>
                </a:r>
                <a:r>
                  <a:rPr lang="en-US" altLang="en-US" dirty="0" err="1" smtClean="0">
                    <a:latin typeface="+mn-lt"/>
                  </a:rPr>
                  <a:t>Kí</a:t>
                </a:r>
                <a:r>
                  <a:rPr lang="en-US" altLang="en-US" dirty="0" smtClean="0">
                    <a:latin typeface="+mn-lt"/>
                  </a:rPr>
                  <a:t> </a:t>
                </a:r>
                <a:r>
                  <a:rPr lang="en-US" altLang="en-US" dirty="0" err="1" smtClean="0">
                    <a:latin typeface="+mn-lt"/>
                  </a:rPr>
                  <a:t>hiệu</a:t>
                </a:r>
                <a:r>
                  <a:rPr lang="en-US" altLang="en-US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altLang="en-US" dirty="0" smtClean="0">
                    <a:latin typeface="+mn-lt"/>
                  </a:rPr>
                  <a:t> </a:t>
                </a:r>
                <a:endParaRPr lang="en-US" altLang="en-US" dirty="0">
                  <a:latin typeface="+mn-lt"/>
                </a:endParaRPr>
              </a:p>
            </p:txBody>
          </p:sp>
        </mc:Choice>
        <mc:Fallback>
          <p:sp>
            <p:nvSpPr>
              <p:cNvPr id="136201" name="Text Box 9">
                <a:extLst>
                  <a:ext uri="{FF2B5EF4-FFF2-40B4-BE49-F238E27FC236}">
                    <a16:creationId xmlns:a16="http://schemas.microsoft.com/office/drawing/2014/main" id="{F6FA008A-7C5E-4354-A9C7-EE1CAA0D3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061" y="1760025"/>
                <a:ext cx="10140996" cy="636136"/>
              </a:xfrm>
              <a:prstGeom prst="rect">
                <a:avLst/>
              </a:prstGeom>
              <a:blipFill>
                <a:blip r:embed="rId4"/>
                <a:stretch>
                  <a:fillRect l="-1322" t="-3846" b="-317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202" name="Text Box 10">
                <a:extLst>
                  <a:ext uri="{FF2B5EF4-FFF2-40B4-BE49-F238E27FC236}">
                    <a16:creationId xmlns:a16="http://schemas.microsoft.com/office/drawing/2014/main" id="{7186A069-5EFA-421A-8341-AA361945E2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3061" y="2667825"/>
                <a:ext cx="9144000" cy="2800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marL="428625" indent="-428625" eaLnBrk="1" hangingPunct="1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</a:rPr>
                  <a:t>chaün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vaø</a:t>
                </a:r>
                <a:r>
                  <a:rPr lang="en-US" altLang="en-US" dirty="0"/>
                  <a:t>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altLang="en-US" dirty="0"/>
                  <a:t>: </a:t>
                </a:r>
                <a:r>
                  <a:rPr lang="en-US" altLang="en-US" dirty="0" err="1"/>
                  <a:t>Khoâng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toàn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taïi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caên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baäc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cuûa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soá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altLang="en-US" dirty="0"/>
                  <a:t>: </a:t>
                </a:r>
                <a:r>
                  <a:rPr lang="en-US" altLang="en-US" dirty="0" err="1"/>
                  <a:t>Coù</a:t>
                </a:r>
                <a:r>
                  <a:rPr lang="en-US" altLang="en-US" dirty="0"/>
                  <a:t> 1 </a:t>
                </a:r>
                <a:r>
                  <a:rPr lang="en-US" altLang="en-US" dirty="0" err="1"/>
                  <a:t>caên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baäc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cuûa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soá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laø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soá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-US" altLang="en-US" dirty="0"/>
                  <a:t>: </a:t>
                </a:r>
                <a:r>
                  <a:rPr lang="en-US" altLang="en-US" dirty="0" err="1"/>
                  <a:t>Coù</a:t>
                </a:r>
                <a:r>
                  <a:rPr lang="en-US" altLang="en-US" dirty="0"/>
                  <a:t> 2 </a:t>
                </a:r>
                <a:r>
                  <a:rPr lang="en-US" altLang="en-US" dirty="0" err="1"/>
                  <a:t>caên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baäc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cuûa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soá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traùi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daáu</a:t>
                </a:r>
                <a:endParaRPr lang="en-US" altLang="en-US" dirty="0"/>
              </a:p>
            </p:txBody>
          </p:sp>
        </mc:Choice>
        <mc:Fallback>
          <p:sp>
            <p:nvSpPr>
              <p:cNvPr id="136202" name="Text Box 10">
                <a:extLst>
                  <a:ext uri="{FF2B5EF4-FFF2-40B4-BE49-F238E27FC236}">
                    <a16:creationId xmlns:a16="http://schemas.microsoft.com/office/drawing/2014/main" id="{7186A069-5EFA-421A-8341-AA361945E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061" y="2667825"/>
                <a:ext cx="9144000" cy="2800767"/>
              </a:xfrm>
              <a:prstGeom prst="rect">
                <a:avLst/>
              </a:prstGeom>
              <a:blipFill>
                <a:blip r:embed="rId5"/>
                <a:stretch>
                  <a:fillRect l="-1467" t="-2832" b="-63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212" name="Rectangle 20">
                <a:extLst>
                  <a:ext uri="{FF2B5EF4-FFF2-40B4-BE49-F238E27FC236}">
                    <a16:creationId xmlns:a16="http://schemas.microsoft.com/office/drawing/2014/main" id="{E584CDBB-5047-4CF6-9E65-21DF1AC90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572" y="5740256"/>
                <a:ext cx="8418971" cy="636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dirty="0" smtClean="0">
                    <a:solidFill>
                      <a:srgbClr val="00B0F0"/>
                    </a:solidFill>
                  </a:rPr>
                  <a:t>K</a:t>
                </a:r>
                <a:r>
                  <a:rPr lang="en-US" altLang="en-US" dirty="0">
                    <a:solidFill>
                      <a:srgbClr val="00B0F0"/>
                    </a:solidFill>
                  </a:rPr>
                  <a:t>í </a:t>
                </a:r>
                <a:r>
                  <a:rPr lang="en-US" altLang="en-US" dirty="0" err="1">
                    <a:solidFill>
                      <a:srgbClr val="00B0F0"/>
                    </a:solidFill>
                  </a:rPr>
                  <a:t>hieäu</a:t>
                </a:r>
                <a:r>
                  <a:rPr lang="en-US" altLang="en-US" dirty="0">
                    <a:solidFill>
                      <a:srgbClr val="00B0F0"/>
                    </a:solidFill>
                  </a:rPr>
                  <a:t>: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Giaù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trò</a:t>
                </a:r>
                <a:r>
                  <a:rPr lang="en-US" altLang="en-US" dirty="0"/>
                  <a:t> </a:t>
                </a:r>
                <a:r>
                  <a:rPr lang="en-US" altLang="en-US" dirty="0" err="1" smtClean="0"/>
                  <a:t>döông</a:t>
                </a:r>
                <a:r>
                  <a:rPr lang="en-US" altLang="en-US" dirty="0" smtClean="0"/>
                  <a:t> </a:t>
                </a:r>
                <a:r>
                  <a:rPr lang="en-US" altLang="en-US" dirty="0" err="1" smtClean="0">
                    <a:latin typeface="Arial" panose="020B0604020202020204" pitchFamily="34" charset="0"/>
                  </a:rPr>
                  <a:t>là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altLang="en-US" dirty="0" smtClean="0"/>
                  <a:t>,  </a:t>
                </a:r>
                <a:r>
                  <a:rPr lang="en-US" altLang="en-US" dirty="0" err="1" smtClean="0"/>
                  <a:t>giaù</a:t>
                </a:r>
                <a:r>
                  <a:rPr lang="en-US" altLang="en-US" dirty="0" smtClean="0"/>
                  <a:t> </a:t>
                </a:r>
                <a:r>
                  <a:rPr lang="en-US" altLang="en-US" dirty="0" err="1"/>
                  <a:t>trò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aâm</a:t>
                </a:r>
                <a:r>
                  <a:rPr lang="en-US" altLang="en-US" dirty="0"/>
                  <a:t> </a:t>
                </a:r>
                <a:r>
                  <a:rPr lang="en-US" altLang="en-US" dirty="0" err="1" smtClean="0"/>
                  <a:t>laø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136212" name="Rectangle 20">
                <a:extLst>
                  <a:ext uri="{FF2B5EF4-FFF2-40B4-BE49-F238E27FC236}">
                    <a16:creationId xmlns:a16="http://schemas.microsoft.com/office/drawing/2014/main" id="{E584CDBB-5047-4CF6-9E65-21DF1AC90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2572" y="5740256"/>
                <a:ext cx="8418971" cy="636136"/>
              </a:xfrm>
              <a:prstGeom prst="rect">
                <a:avLst/>
              </a:prstGeom>
              <a:blipFill>
                <a:blip r:embed="rId6"/>
                <a:stretch>
                  <a:fillRect l="-1809" t="-4808" b="-3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79" name="Text Box 22">
                <a:extLst>
                  <a:ext uri="{FF2B5EF4-FFF2-40B4-BE49-F238E27FC236}">
                    <a16:creationId xmlns:a16="http://schemas.microsoft.com/office/drawing/2014/main" id="{6B511F12-87FA-422D-902D-FC52A81FA7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292388"/>
                <a:ext cx="42291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u="sng" dirty="0">
                    <a:solidFill>
                      <a:srgbClr val="0000FF"/>
                    </a:solidFill>
                  </a:rPr>
                  <a:t>I.3. </a:t>
                </a:r>
                <a:r>
                  <a:rPr lang="en-US" altLang="en-US" b="1" u="sng" dirty="0" err="1">
                    <a:solidFill>
                      <a:srgbClr val="0000FF"/>
                    </a:solidFill>
                  </a:rPr>
                  <a:t>Caên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u="sng" dirty="0" err="1">
                    <a:solidFill>
                      <a:srgbClr val="0000FF"/>
                    </a:solidFill>
                  </a:rPr>
                  <a:t>baäc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u="sng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u="sng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en-US" b="1" u="sng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279" name="Text Box 22">
                <a:extLst>
                  <a:ext uri="{FF2B5EF4-FFF2-40B4-BE49-F238E27FC236}">
                    <a16:creationId xmlns:a16="http://schemas.microsoft.com/office/drawing/2014/main" id="{6B511F12-87FA-422D-902D-FC52A81FA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292388"/>
                <a:ext cx="4229100" cy="584775"/>
              </a:xfrm>
              <a:prstGeom prst="rect">
                <a:avLst/>
              </a:prstGeom>
              <a:blipFill>
                <a:blip r:embed="rId7"/>
                <a:stretch>
                  <a:fillRect l="-3602" t="-1458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9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/>
      <p:bldP spid="136201" grpId="0"/>
      <p:bldP spid="136202" grpId="0"/>
      <p:bldP spid="1362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ACCBC3CE-E57C-487C-9F89-50DD49C31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85801"/>
            <a:ext cx="822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BF137C5-EBA3-4E50-8780-D06D86F54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D6CC9A1-317A-451F-8FCB-BC3B78CC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348" name="Text Box 12">
                <a:extLst>
                  <a:ext uri="{FF2B5EF4-FFF2-40B4-BE49-F238E27FC236}">
                    <a16:creationId xmlns:a16="http://schemas.microsoft.com/office/drawing/2014/main" id="{9F04CE88-95CF-4A9C-BA48-A43AA7A0CE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001" y="2097018"/>
                <a:ext cx="8127599" cy="631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 smtClean="0"/>
                  <a:t>Soá</a:t>
                </a:r>
                <a:r>
                  <a:rPr lang="en-US" altLang="en-US" dirty="0"/>
                  <a:t> 9 </a:t>
                </a:r>
                <a:r>
                  <a:rPr lang="en-US" altLang="en-US" dirty="0" err="1"/>
                  <a:t>coù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hai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caên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baäc</a:t>
                </a:r>
                <a:r>
                  <a:rPr lang="en-US" altLang="en-US" dirty="0"/>
                  <a:t> 2 </a:t>
                </a:r>
                <a:r>
                  <a:rPr lang="en-US" altLang="en-US" dirty="0" err="1" smtClean="0"/>
                  <a:t>laø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en-US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dirty="0" smtClean="0"/>
                  <a:t>vaø</a:t>
                </a:r>
                <a:r>
                  <a:rPr lang="en-US" altLang="en-US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142348" name="Text Box 12">
                <a:extLst>
                  <a:ext uri="{FF2B5EF4-FFF2-40B4-BE49-F238E27FC236}">
                    <a16:creationId xmlns:a16="http://schemas.microsoft.com/office/drawing/2014/main" id="{9F04CE88-95CF-4A9C-BA48-A43AA7A0C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001" y="2097018"/>
                <a:ext cx="8127599" cy="631198"/>
              </a:xfrm>
              <a:prstGeom prst="rect">
                <a:avLst/>
              </a:prstGeom>
              <a:blipFill>
                <a:blip r:embed="rId3"/>
                <a:stretch>
                  <a:fillRect l="-1950" t="-5769" b="-298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2352" name="Text Box 16">
                <a:extLst>
                  <a:ext uri="{FF2B5EF4-FFF2-40B4-BE49-F238E27FC236}">
                    <a16:creationId xmlns:a16="http://schemas.microsoft.com/office/drawing/2014/main" id="{08DF3E9F-5C46-45CC-BC52-A98260586E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001" y="3428371"/>
                <a:ext cx="6775813" cy="631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 smtClean="0"/>
                  <a:t>Soá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−8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coù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moät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caên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baäc</a:t>
                </a:r>
                <a:r>
                  <a:rPr lang="en-US" altLang="en-US" dirty="0"/>
                  <a:t> 3 </a:t>
                </a:r>
                <a:r>
                  <a:rPr lang="en-US" altLang="en-US" dirty="0" err="1" smtClean="0"/>
                  <a:t>laø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142352" name="Text Box 16">
                <a:extLst>
                  <a:ext uri="{FF2B5EF4-FFF2-40B4-BE49-F238E27FC236}">
                    <a16:creationId xmlns:a16="http://schemas.microsoft.com/office/drawing/2014/main" id="{08DF3E9F-5C46-45CC-BC52-A98260586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001" y="3428371"/>
                <a:ext cx="6775813" cy="631198"/>
              </a:xfrm>
              <a:prstGeom prst="rect">
                <a:avLst/>
              </a:prstGeom>
              <a:blipFill>
                <a:blip r:embed="rId4"/>
                <a:stretch>
                  <a:fillRect l="-2340" t="-4808" b="-3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358" name="Text Box 22">
            <a:extLst>
              <a:ext uri="{FF2B5EF4-FFF2-40B4-BE49-F238E27FC236}">
                <a16:creationId xmlns:a16="http://schemas.microsoft.com/office/drawing/2014/main" id="{82371554-E903-4EE9-93A1-BF2B45C2E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732" y="1172454"/>
            <a:ext cx="2171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00FF"/>
                </a:solidFill>
              </a:rPr>
              <a:t>Ví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duï</a:t>
            </a:r>
            <a:r>
              <a:rPr lang="en-US" altLang="en-US" b="1" u="sng" dirty="0">
                <a:solidFill>
                  <a:srgbClr val="0000FF"/>
                </a:solidFill>
              </a:rPr>
              <a:t> 2:</a:t>
            </a:r>
            <a:endParaRPr lang="en-US" altLang="en-US" b="1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363" name="Text Box 27">
                <a:extLst>
                  <a:ext uri="{FF2B5EF4-FFF2-40B4-BE49-F238E27FC236}">
                    <a16:creationId xmlns:a16="http://schemas.microsoft.com/office/drawing/2014/main" id="{6D13908C-FFD4-4658-A418-E8A2B58EAB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001" y="4528558"/>
                <a:ext cx="6385605" cy="1094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 smtClean="0"/>
                  <a:t>Soá</a:t>
                </a:r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altLang="en-US" dirty="0" smtClean="0"/>
                  <a:t>  coù </a:t>
                </a:r>
                <a:r>
                  <a:rPr lang="en-US" altLang="en-US" dirty="0" err="1"/>
                  <a:t>moät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caên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baäc</a:t>
                </a:r>
                <a:r>
                  <a:rPr lang="en-US" altLang="en-US" dirty="0"/>
                  <a:t> 5 </a:t>
                </a:r>
                <a:r>
                  <a:rPr lang="en-US" altLang="en-US" dirty="0" err="1" smtClean="0"/>
                  <a:t>laø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f>
                          <m:f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</m:e>
                    </m:ra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142363" name="Text Box 27">
                <a:extLst>
                  <a:ext uri="{FF2B5EF4-FFF2-40B4-BE49-F238E27FC236}">
                    <a16:creationId xmlns:a16="http://schemas.microsoft.com/office/drawing/2014/main" id="{6D13908C-FFD4-4658-A418-E8A2B58EA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001" y="4528558"/>
                <a:ext cx="6385605" cy="1094467"/>
              </a:xfrm>
              <a:prstGeom prst="rect">
                <a:avLst/>
              </a:prstGeom>
              <a:blipFill>
                <a:blip r:embed="rId5"/>
                <a:stretch>
                  <a:fillRect l="-24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04" name="Text Box 29">
                <a:extLst>
                  <a:ext uri="{FF2B5EF4-FFF2-40B4-BE49-F238E27FC236}">
                    <a16:creationId xmlns:a16="http://schemas.microsoft.com/office/drawing/2014/main" id="{39352DA7-CAE4-41B1-A279-61E2644161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8732" y="343631"/>
                <a:ext cx="42291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u="sng" dirty="0">
                    <a:solidFill>
                      <a:srgbClr val="0000FF"/>
                    </a:solidFill>
                  </a:rPr>
                  <a:t>I.3. </a:t>
                </a:r>
                <a:r>
                  <a:rPr lang="en-US" altLang="en-US" b="1" u="sng" dirty="0" err="1">
                    <a:solidFill>
                      <a:srgbClr val="0000FF"/>
                    </a:solidFill>
                  </a:rPr>
                  <a:t>Caên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u="sng" dirty="0" err="1">
                    <a:solidFill>
                      <a:srgbClr val="0000FF"/>
                    </a:solidFill>
                  </a:rPr>
                  <a:t>baäc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u="sng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b="1" u="sng" dirty="0">
                    <a:solidFill>
                      <a:srgbClr val="0000FF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12304" name="Text Box 29">
                <a:extLst>
                  <a:ext uri="{FF2B5EF4-FFF2-40B4-BE49-F238E27FC236}">
                    <a16:creationId xmlns:a16="http://schemas.microsoft.com/office/drawing/2014/main" id="{39352DA7-CAE4-41B1-A279-61E264416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8732" y="343631"/>
                <a:ext cx="4229100" cy="584775"/>
              </a:xfrm>
              <a:prstGeom prst="rect">
                <a:avLst/>
              </a:prstGeom>
              <a:blipFill>
                <a:blip r:embed="rId6"/>
                <a:stretch>
                  <a:fillRect l="-3602" t="-1458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7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8" grpId="0"/>
      <p:bldP spid="142352" grpId="0"/>
      <p:bldP spid="142358" grpId="0"/>
      <p:bldP spid="1423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8" name="Rectangle 14">
            <a:extLst>
              <a:ext uri="{FF2B5EF4-FFF2-40B4-BE49-F238E27FC236}">
                <a16:creationId xmlns:a16="http://schemas.microsoft.com/office/drawing/2014/main" id="{0C5A313B-02BB-4C3F-919A-A967B085D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1" y="1225153"/>
            <a:ext cx="8096250" cy="447675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D9ACD2BD-B543-42FA-AA1B-CEB13C7FE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85801"/>
            <a:ext cx="822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90060AF-C499-474F-9194-DDA1AB245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07F9B50D-FBB9-47DD-8BB7-DDCA759AD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390" name="Text Box 6">
                <a:extLst>
                  <a:ext uri="{FF2B5EF4-FFF2-40B4-BE49-F238E27FC236}">
                    <a16:creationId xmlns:a16="http://schemas.microsoft.com/office/drawing/2014/main" id="{81D08ED3-C429-43B7-A03D-AF7CA7665F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6366" y="451576"/>
                <a:ext cx="58674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u="sng" dirty="0">
                    <a:solidFill>
                      <a:srgbClr val="0000FF"/>
                    </a:solidFill>
                  </a:rPr>
                  <a:t>b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) </a:t>
                </a:r>
                <a:r>
                  <a:rPr lang="en-US" altLang="en-US" b="1" u="sng" dirty="0" err="1">
                    <a:solidFill>
                      <a:srgbClr val="0000FF"/>
                    </a:solidFill>
                  </a:rPr>
                  <a:t>Tính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u="sng" dirty="0" err="1">
                    <a:solidFill>
                      <a:srgbClr val="0000FF"/>
                    </a:solidFill>
                  </a:rPr>
                  <a:t>chaát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u="sng" dirty="0" err="1">
                    <a:solidFill>
                      <a:srgbClr val="0000FF"/>
                    </a:solidFill>
                  </a:rPr>
                  <a:t>cuûa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u="sng" dirty="0" err="1">
                    <a:solidFill>
                      <a:srgbClr val="0000FF"/>
                    </a:solidFill>
                  </a:rPr>
                  <a:t>caên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u="sng" dirty="0" err="1">
                    <a:solidFill>
                      <a:srgbClr val="0000FF"/>
                    </a:solidFill>
                  </a:rPr>
                  <a:t>baäc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u="sng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b="1" u="sng" dirty="0">
                    <a:solidFill>
                      <a:srgbClr val="0000FF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144390" name="Text Box 6">
                <a:extLst>
                  <a:ext uri="{FF2B5EF4-FFF2-40B4-BE49-F238E27FC236}">
                    <a16:creationId xmlns:a16="http://schemas.microsoft.com/office/drawing/2014/main" id="{81D08ED3-C429-43B7-A03D-AF7CA7665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6366" y="451576"/>
                <a:ext cx="5867400" cy="584775"/>
              </a:xfrm>
              <a:prstGeom prst="rect">
                <a:avLst/>
              </a:prstGeom>
              <a:blipFill>
                <a:blip r:embed="rId4"/>
                <a:stretch>
                  <a:fillRect l="-2596" t="-1458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4392" name="Object 8">
            <a:extLst>
              <a:ext uri="{FF2B5EF4-FFF2-40B4-BE49-F238E27FC236}">
                <a16:creationId xmlns:a16="http://schemas.microsoft.com/office/drawing/2014/main" id="{B0FB41A5-D160-4945-A07F-FF78B04BF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440826"/>
              </p:ext>
            </p:extLst>
          </p:nvPr>
        </p:nvGraphicFramePr>
        <p:xfrm>
          <a:off x="2012606" y="1716089"/>
          <a:ext cx="31972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5" imgW="837836" imgH="215806" progId="Equation.DSMT4">
                  <p:embed/>
                </p:oleObj>
              </mc:Choice>
              <mc:Fallback>
                <p:oleObj name="Equation" r:id="rId5" imgW="837836" imgH="215806" progId="Equation.DSMT4">
                  <p:embed/>
                  <p:pic>
                    <p:nvPicPr>
                      <p:cNvPr id="144392" name="Object 8">
                        <a:extLst>
                          <a:ext uri="{FF2B5EF4-FFF2-40B4-BE49-F238E27FC236}">
                            <a16:creationId xmlns:a16="http://schemas.microsoft.com/office/drawing/2014/main" id="{B0FB41A5-D160-4945-A07F-FF78B04BFA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606" y="1716089"/>
                        <a:ext cx="31972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3" name="Object 9">
            <a:extLst>
              <a:ext uri="{FF2B5EF4-FFF2-40B4-BE49-F238E27FC236}">
                <a16:creationId xmlns:a16="http://schemas.microsoft.com/office/drawing/2014/main" id="{481B3DB7-2858-4F98-8644-FFC3D2770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486825"/>
              </p:ext>
            </p:extLst>
          </p:nvPr>
        </p:nvGraphicFramePr>
        <p:xfrm>
          <a:off x="6138046" y="1359695"/>
          <a:ext cx="214630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7" imgW="583947" imgH="418918" progId="Equation.DSMT4">
                  <p:embed/>
                </p:oleObj>
              </mc:Choice>
              <mc:Fallback>
                <p:oleObj name="Equation" r:id="rId7" imgW="583947" imgH="418918" progId="Equation.DSMT4">
                  <p:embed/>
                  <p:pic>
                    <p:nvPicPr>
                      <p:cNvPr id="144393" name="Object 9">
                        <a:extLst>
                          <a:ext uri="{FF2B5EF4-FFF2-40B4-BE49-F238E27FC236}">
                            <a16:creationId xmlns:a16="http://schemas.microsoft.com/office/drawing/2014/main" id="{481B3DB7-2858-4F98-8644-FFC3D2770E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046" y="1359695"/>
                        <a:ext cx="2146300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4" name="Object 10">
            <a:extLst>
              <a:ext uri="{FF2B5EF4-FFF2-40B4-BE49-F238E27FC236}">
                <a16:creationId xmlns:a16="http://schemas.microsoft.com/office/drawing/2014/main" id="{6898C013-CAA1-4A79-9AC7-323133298A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881234"/>
              </p:ext>
            </p:extLst>
          </p:nvPr>
        </p:nvGraphicFramePr>
        <p:xfrm>
          <a:off x="3642173" y="3114223"/>
          <a:ext cx="3259137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9" imgW="812447" imgH="317362" progId="Equation.DSMT4">
                  <p:embed/>
                </p:oleObj>
              </mc:Choice>
              <mc:Fallback>
                <p:oleObj name="Equation" r:id="rId9" imgW="812447" imgH="317362" progId="Equation.DSMT4">
                  <p:embed/>
                  <p:pic>
                    <p:nvPicPr>
                      <p:cNvPr id="144394" name="Object 10">
                        <a:extLst>
                          <a:ext uri="{FF2B5EF4-FFF2-40B4-BE49-F238E27FC236}">
                            <a16:creationId xmlns:a16="http://schemas.microsoft.com/office/drawing/2014/main" id="{6898C013-CAA1-4A79-9AC7-323133298A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173" y="3114223"/>
                        <a:ext cx="3259137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5" name="Object 11">
            <a:extLst>
              <a:ext uri="{FF2B5EF4-FFF2-40B4-BE49-F238E27FC236}">
                <a16:creationId xmlns:a16="http://schemas.microsoft.com/office/drawing/2014/main" id="{69453A55-62BE-45B5-A198-1A69D44FB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82369"/>
              </p:ext>
            </p:extLst>
          </p:nvPr>
        </p:nvGraphicFramePr>
        <p:xfrm>
          <a:off x="3881886" y="4603639"/>
          <a:ext cx="2779713" cy="1045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11" imgW="711000" imgH="266400" progId="Equation.DSMT4">
                  <p:embed/>
                </p:oleObj>
              </mc:Choice>
              <mc:Fallback>
                <p:oleObj name="Equation" r:id="rId11" imgW="711000" imgH="266400" progId="Equation.DSMT4">
                  <p:embed/>
                  <p:pic>
                    <p:nvPicPr>
                      <p:cNvPr id="144395" name="Object 11">
                        <a:extLst>
                          <a:ext uri="{FF2B5EF4-FFF2-40B4-BE49-F238E27FC236}">
                            <a16:creationId xmlns:a16="http://schemas.microsoft.com/office/drawing/2014/main" id="{69453A55-62BE-45B5-A198-1A69D44FB9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886" y="4603639"/>
                        <a:ext cx="2779713" cy="1045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8" grpId="0" animBg="1"/>
      <p:bldP spid="1443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59901381-2438-4116-A8A7-97C31064F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5BDECF4-2F5C-475E-B10B-004A9B032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6438" name="Text Box 6">
            <a:extLst>
              <a:ext uri="{FF2B5EF4-FFF2-40B4-BE49-F238E27FC236}">
                <a16:creationId xmlns:a16="http://schemas.microsoft.com/office/drawing/2014/main" id="{D6FB66F9-3E33-4BE1-B90C-94242E72A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832" y="1066859"/>
            <a:ext cx="6134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00FF"/>
                </a:solidFill>
              </a:rPr>
              <a:t>Ví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duï</a:t>
            </a:r>
            <a:r>
              <a:rPr lang="en-US" altLang="en-US" b="1" u="sng" dirty="0">
                <a:solidFill>
                  <a:srgbClr val="0000FF"/>
                </a:solidFill>
              </a:rPr>
              <a:t> 3:</a:t>
            </a:r>
            <a:r>
              <a:rPr lang="en-US" altLang="en-US" b="1" dirty="0"/>
              <a:t> </a:t>
            </a:r>
            <a:r>
              <a:rPr lang="en-US" altLang="en-US" dirty="0" err="1"/>
              <a:t>Ruùt</a:t>
            </a:r>
            <a:r>
              <a:rPr lang="en-US" altLang="en-US" dirty="0"/>
              <a:t> </a:t>
            </a:r>
            <a:r>
              <a:rPr lang="en-US" altLang="en-US" dirty="0" err="1"/>
              <a:t>goïn</a:t>
            </a:r>
            <a:r>
              <a:rPr lang="en-US" altLang="en-US" dirty="0"/>
              <a:t> </a:t>
            </a:r>
            <a:r>
              <a:rPr lang="en-US" altLang="en-US" dirty="0" err="1"/>
              <a:t>caùc</a:t>
            </a:r>
            <a:r>
              <a:rPr lang="en-US" altLang="en-US" dirty="0"/>
              <a:t> </a:t>
            </a:r>
            <a:r>
              <a:rPr lang="en-US" altLang="en-US" dirty="0" err="1"/>
              <a:t>bieåu</a:t>
            </a:r>
            <a:r>
              <a:rPr lang="en-US" altLang="en-US" dirty="0"/>
              <a:t> </a:t>
            </a:r>
            <a:r>
              <a:rPr lang="en-US" altLang="en-US" dirty="0" err="1"/>
              <a:t>thöùc</a:t>
            </a:r>
            <a:endParaRPr lang="en-US" altLang="en-US" dirty="0"/>
          </a:p>
        </p:txBody>
      </p:sp>
      <p:graphicFrame>
        <p:nvGraphicFramePr>
          <p:cNvPr id="146440" name="Object 8">
            <a:extLst>
              <a:ext uri="{FF2B5EF4-FFF2-40B4-BE49-F238E27FC236}">
                <a16:creationId xmlns:a16="http://schemas.microsoft.com/office/drawing/2014/main" id="{8211B180-2048-438A-946E-CD6CB7AB7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247457"/>
              </p:ext>
            </p:extLst>
          </p:nvPr>
        </p:nvGraphicFramePr>
        <p:xfrm>
          <a:off x="1616366" y="1909433"/>
          <a:ext cx="23050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146440" name="Object 8">
                        <a:extLst>
                          <a:ext uri="{FF2B5EF4-FFF2-40B4-BE49-F238E27FC236}">
                            <a16:creationId xmlns:a16="http://schemas.microsoft.com/office/drawing/2014/main" id="{8211B180-2048-438A-946E-CD6CB7AB7E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366" y="1909433"/>
                        <a:ext cx="230505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9">
            <a:extLst>
              <a:ext uri="{FF2B5EF4-FFF2-40B4-BE49-F238E27FC236}">
                <a16:creationId xmlns:a16="http://schemas.microsoft.com/office/drawing/2014/main" id="{37D9C5F0-FCC0-4AF5-8748-5DB2B3BD0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16236"/>
              </p:ext>
            </p:extLst>
          </p:nvPr>
        </p:nvGraphicFramePr>
        <p:xfrm>
          <a:off x="1857273" y="2937760"/>
          <a:ext cx="34337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6" imgW="964781" imgH="215806" progId="Equation.DSMT4">
                  <p:embed/>
                </p:oleObj>
              </mc:Choice>
              <mc:Fallback>
                <p:oleObj name="Equation" r:id="rId6" imgW="964781" imgH="215806" progId="Equation.DSMT4">
                  <p:embed/>
                  <p:pic>
                    <p:nvPicPr>
                      <p:cNvPr id="146441" name="Object 9">
                        <a:extLst>
                          <a:ext uri="{FF2B5EF4-FFF2-40B4-BE49-F238E27FC236}">
                            <a16:creationId xmlns:a16="http://schemas.microsoft.com/office/drawing/2014/main" id="{37D9C5F0-FCC0-4AF5-8748-5DB2B3BD0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273" y="2937760"/>
                        <a:ext cx="34337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2" name="Object 10">
            <a:extLst>
              <a:ext uri="{FF2B5EF4-FFF2-40B4-BE49-F238E27FC236}">
                <a16:creationId xmlns:a16="http://schemas.microsoft.com/office/drawing/2014/main" id="{94D73D83-82D6-4576-B5E2-D4086A37E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699643"/>
              </p:ext>
            </p:extLst>
          </p:nvPr>
        </p:nvGraphicFramePr>
        <p:xfrm>
          <a:off x="5445783" y="2833052"/>
          <a:ext cx="17748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8" imgW="583947" imgH="304668" progId="Equation.DSMT4">
                  <p:embed/>
                </p:oleObj>
              </mc:Choice>
              <mc:Fallback>
                <p:oleObj name="Equation" r:id="rId8" imgW="583947" imgH="304668" progId="Equation.DSMT4">
                  <p:embed/>
                  <p:pic>
                    <p:nvPicPr>
                      <p:cNvPr id="146442" name="Object 10">
                        <a:extLst>
                          <a:ext uri="{FF2B5EF4-FFF2-40B4-BE49-F238E27FC236}">
                            <a16:creationId xmlns:a16="http://schemas.microsoft.com/office/drawing/2014/main" id="{94D73D83-82D6-4576-B5E2-D4086A37EF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783" y="2833052"/>
                        <a:ext cx="1774825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4" name="Object 12">
            <a:extLst>
              <a:ext uri="{FF2B5EF4-FFF2-40B4-BE49-F238E27FC236}">
                <a16:creationId xmlns:a16="http://schemas.microsoft.com/office/drawing/2014/main" id="{4208EECD-553C-49B1-9140-659860692A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946979"/>
              </p:ext>
            </p:extLst>
          </p:nvPr>
        </p:nvGraphicFramePr>
        <p:xfrm>
          <a:off x="1708732" y="4227515"/>
          <a:ext cx="317648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10" imgW="1002960" imgH="291960" progId="Equation.DSMT4">
                  <p:embed/>
                </p:oleObj>
              </mc:Choice>
              <mc:Fallback>
                <p:oleObj name="Equation" r:id="rId10" imgW="1002960" imgH="291960" progId="Equation.DSMT4">
                  <p:embed/>
                  <p:pic>
                    <p:nvPicPr>
                      <p:cNvPr id="146444" name="Object 12">
                        <a:extLst>
                          <a:ext uri="{FF2B5EF4-FFF2-40B4-BE49-F238E27FC236}">
                            <a16:creationId xmlns:a16="http://schemas.microsoft.com/office/drawing/2014/main" id="{4208EECD-553C-49B1-9140-659860692A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732" y="4227515"/>
                        <a:ext cx="317648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5" name="Object 13">
            <a:extLst>
              <a:ext uri="{FF2B5EF4-FFF2-40B4-BE49-F238E27FC236}">
                <a16:creationId xmlns:a16="http://schemas.microsoft.com/office/drawing/2014/main" id="{C0D86B98-520F-4162-902C-0E2C8C5448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937659"/>
              </p:ext>
            </p:extLst>
          </p:nvPr>
        </p:nvGraphicFramePr>
        <p:xfrm>
          <a:off x="1187348" y="5473593"/>
          <a:ext cx="47736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12" imgW="1739900" imgH="304800" progId="Equation.DSMT4">
                  <p:embed/>
                </p:oleObj>
              </mc:Choice>
              <mc:Fallback>
                <p:oleObj name="Equation" r:id="rId12" imgW="1739900" imgH="304800" progId="Equation.DSMT4">
                  <p:embed/>
                  <p:pic>
                    <p:nvPicPr>
                      <p:cNvPr id="146445" name="Object 13">
                        <a:extLst>
                          <a:ext uri="{FF2B5EF4-FFF2-40B4-BE49-F238E27FC236}">
                            <a16:creationId xmlns:a16="http://schemas.microsoft.com/office/drawing/2014/main" id="{C0D86B98-520F-4162-902C-0E2C8C5448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348" y="5473593"/>
                        <a:ext cx="4773612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348" name="Text Box 15">
                <a:extLst>
                  <a:ext uri="{FF2B5EF4-FFF2-40B4-BE49-F238E27FC236}">
                    <a16:creationId xmlns:a16="http://schemas.microsoft.com/office/drawing/2014/main" id="{6B63C630-130F-469D-858E-8033F68C4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0506" y="280981"/>
                <a:ext cx="58674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u="sng" dirty="0">
                    <a:solidFill>
                      <a:srgbClr val="0000FF"/>
                    </a:solidFill>
                  </a:rPr>
                  <a:t>b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) </a:t>
                </a:r>
                <a:r>
                  <a:rPr lang="en-US" altLang="en-US" b="1" u="sng" dirty="0" err="1">
                    <a:solidFill>
                      <a:srgbClr val="0000FF"/>
                    </a:solidFill>
                  </a:rPr>
                  <a:t>Tính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u="sng" dirty="0" err="1">
                    <a:solidFill>
                      <a:srgbClr val="0000FF"/>
                    </a:solidFill>
                  </a:rPr>
                  <a:t>chaát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u="sng" dirty="0" err="1">
                    <a:solidFill>
                      <a:srgbClr val="0000FF"/>
                    </a:solidFill>
                  </a:rPr>
                  <a:t>cuûa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u="sng" dirty="0" err="1">
                    <a:solidFill>
                      <a:srgbClr val="0000FF"/>
                    </a:solidFill>
                  </a:rPr>
                  <a:t>caên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u="sng" dirty="0" err="1">
                    <a:solidFill>
                      <a:srgbClr val="0000FF"/>
                    </a:solidFill>
                  </a:rPr>
                  <a:t>baäc</a:t>
                </a:r>
                <a:r>
                  <a:rPr lang="en-US" altLang="en-US" b="1" u="sng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u="sng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b="1" u="sng" dirty="0">
                    <a:solidFill>
                      <a:srgbClr val="0000FF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14348" name="Text Box 15">
                <a:extLst>
                  <a:ext uri="{FF2B5EF4-FFF2-40B4-BE49-F238E27FC236}">
                    <a16:creationId xmlns:a16="http://schemas.microsoft.com/office/drawing/2014/main" id="{6B63C630-130F-469D-858E-8033F68C4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0506" y="280981"/>
                <a:ext cx="5867400" cy="584775"/>
              </a:xfrm>
              <a:prstGeom prst="rect">
                <a:avLst/>
              </a:prstGeom>
              <a:blipFill>
                <a:blip r:embed="rId14"/>
                <a:stretch>
                  <a:fillRect l="-2703" t="-1458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6450" name="Object 18">
            <a:extLst>
              <a:ext uri="{FF2B5EF4-FFF2-40B4-BE49-F238E27FC236}">
                <a16:creationId xmlns:a16="http://schemas.microsoft.com/office/drawing/2014/main" id="{1D5B9FBC-70BB-4B3C-9A54-7E50DD11C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341947"/>
              </p:ext>
            </p:extLst>
          </p:nvPr>
        </p:nvGraphicFramePr>
        <p:xfrm>
          <a:off x="6193892" y="5362668"/>
          <a:ext cx="2108994" cy="117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15" imgW="431613" imgH="241195" progId="Equation.DSMT4">
                  <p:embed/>
                </p:oleObj>
              </mc:Choice>
              <mc:Fallback>
                <p:oleObj name="Equation" r:id="rId15" imgW="431613" imgH="241195" progId="Equation.DSMT4">
                  <p:embed/>
                  <p:pic>
                    <p:nvPicPr>
                      <p:cNvPr id="146450" name="Object 18">
                        <a:extLst>
                          <a:ext uri="{FF2B5EF4-FFF2-40B4-BE49-F238E27FC236}">
                            <a16:creationId xmlns:a16="http://schemas.microsoft.com/office/drawing/2014/main" id="{1D5B9FBC-70BB-4B3C-9A54-7E50DD11C4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892" y="5362668"/>
                        <a:ext cx="2108994" cy="1177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1" name="Object 19">
            <a:extLst>
              <a:ext uri="{FF2B5EF4-FFF2-40B4-BE49-F238E27FC236}">
                <a16:creationId xmlns:a16="http://schemas.microsoft.com/office/drawing/2014/main" id="{235EBCE7-B06A-4F77-8933-AB19F3724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820004"/>
              </p:ext>
            </p:extLst>
          </p:nvPr>
        </p:nvGraphicFramePr>
        <p:xfrm>
          <a:off x="8418253" y="5631602"/>
          <a:ext cx="20177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17" imgW="405872" imgH="177569" progId="Equation.DSMT4">
                  <p:embed/>
                </p:oleObj>
              </mc:Choice>
              <mc:Fallback>
                <p:oleObj name="Equation" r:id="rId17" imgW="405872" imgH="177569" progId="Equation.DSMT4">
                  <p:embed/>
                  <p:pic>
                    <p:nvPicPr>
                      <p:cNvPr id="146451" name="Object 19">
                        <a:extLst>
                          <a:ext uri="{FF2B5EF4-FFF2-40B4-BE49-F238E27FC236}">
                            <a16:creationId xmlns:a16="http://schemas.microsoft.com/office/drawing/2014/main" id="{235EBCE7-B06A-4F77-8933-AB19F3724E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8253" y="5631602"/>
                        <a:ext cx="20177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2" name="Object 20">
            <a:extLst>
              <a:ext uri="{FF2B5EF4-FFF2-40B4-BE49-F238E27FC236}">
                <a16:creationId xmlns:a16="http://schemas.microsoft.com/office/drawing/2014/main" id="{0A47156C-51ED-40EF-BD0E-FD77B4439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610808"/>
              </p:ext>
            </p:extLst>
          </p:nvPr>
        </p:nvGraphicFramePr>
        <p:xfrm>
          <a:off x="7375356" y="2991008"/>
          <a:ext cx="11604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19" imgW="241091" imgH="126890" progId="Equation.DSMT4">
                  <p:embed/>
                </p:oleObj>
              </mc:Choice>
              <mc:Fallback>
                <p:oleObj name="Equation" r:id="rId19" imgW="241091" imgH="126890" progId="Equation.DSMT4">
                  <p:embed/>
                  <p:pic>
                    <p:nvPicPr>
                      <p:cNvPr id="146452" name="Object 20">
                        <a:extLst>
                          <a:ext uri="{FF2B5EF4-FFF2-40B4-BE49-F238E27FC236}">
                            <a16:creationId xmlns:a16="http://schemas.microsoft.com/office/drawing/2014/main" id="{0A47156C-51ED-40EF-BD0E-FD77B4439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356" y="2991008"/>
                        <a:ext cx="11604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1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1436</Words>
  <Application>Microsoft Office PowerPoint</Application>
  <PresentationFormat>Widescreen</PresentationFormat>
  <Paragraphs>290</Paragraphs>
  <Slides>28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MS PGothic</vt:lpstr>
      <vt:lpstr>MS PGothic</vt:lpstr>
      <vt:lpstr>Arial</vt:lpstr>
      <vt:lpstr>AvantGarde</vt:lpstr>
      <vt:lpstr>AvantGarde-Demi</vt:lpstr>
      <vt:lpstr>Calibri</vt:lpstr>
      <vt:lpstr>Calibri Light</vt:lpstr>
      <vt:lpstr>Cambria Math</vt:lpstr>
      <vt:lpstr>Chu Van An</vt:lpstr>
      <vt:lpstr>Symbol</vt:lpstr>
      <vt:lpstr>Tahoma</vt:lpstr>
      <vt:lpstr>Times New Roman</vt:lpstr>
      <vt:lpstr>VNI-Times</vt:lpstr>
      <vt:lpstr>Wingdings</vt:lpstr>
      <vt:lpstr>Office Theme</vt:lpstr>
      <vt:lpstr>MathType 6.0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</cp:revision>
  <dcterms:created xsi:type="dcterms:W3CDTF">2021-10-29T08:27:20Z</dcterms:created>
  <dcterms:modified xsi:type="dcterms:W3CDTF">2021-10-29T09:54:07Z</dcterms:modified>
</cp:coreProperties>
</file>